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Default Extension="gif" ContentType="image/gif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Default Extension="mp3" ContentType="audio/unknown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tags/tag3.xml" ContentType="application/vnd.openxmlformats-officedocument.presentationml.tag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5" r:id="rId17"/>
    <p:sldId id="277" r:id="rId18"/>
    <p:sldId id="279" r:id="rId19"/>
    <p:sldId id="280" r:id="rId20"/>
    <p:sldId id="281" r:id="rId21"/>
    <p:sldId id="282" r:id="rId22"/>
    <p:sldId id="283" r:id="rId23"/>
    <p:sldId id="284" r:id="rId24"/>
    <p:sldId id="285" r:id="rId25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8000"/>
    <a:srgbClr val="33CC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391" autoAdjust="0"/>
    <p:restoredTop sz="94721" autoAdjust="0"/>
  </p:normalViewPr>
  <p:slideViewPr>
    <p:cSldViewPr>
      <p:cViewPr varScale="1">
        <p:scale>
          <a:sx n="83" d="100"/>
          <a:sy n="83" d="100"/>
        </p:scale>
        <p:origin x="-160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894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ая соединительная линия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Заголовок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16" name="Дата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2" name="Нижний колонтитул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5" name="Номер слайда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Заголовок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27" name="Содержимое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5" name="Дата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19" name="Нижний колонтитул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ru-RU"/>
          </a:p>
        </p:txBody>
      </p:sp>
      <p:sp>
        <p:nvSpPr>
          <p:cNvPr id="16" name="Номер слайда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ая соединительная линия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Текст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9" name="Дата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11" name="Нижний колонтитул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6" name="Номер слайда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Заголовок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Заголовок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4" name="Содержимое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3" name="Содержимое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1" name="Дата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10" name="Нижний колонтитул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1" name="Номер слайда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Заголовок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25" name="Текст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8" name="Содержимое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0" name="Дата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1" name="Прямая соединительная линия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Заголовок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2" name="Дата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21" name="Нижний колонтитул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24" name="Нижний колонтитул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Заголовок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26" name="Текст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4" name="Содержимое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5" name="Дата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29" name="Нижний колонтитул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Рисунок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1" name="Номер слайда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7" name="Заголовок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26" name="Текст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ая соединительная линия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Текст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11" name="Дата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7C79672-7578-4A6C-B365-1767DD88EDEF}" type="datetimeFigureOut">
              <a:rPr lang="ru-RU" smtClean="0"/>
              <a:pPr/>
              <a:t>31.10.2013</a:t>
            </a:fld>
            <a:endParaRPr lang="ru-RU"/>
          </a:p>
        </p:txBody>
      </p:sp>
      <p:sp>
        <p:nvSpPr>
          <p:cNvPr id="28" name="Нижний колонтитул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3247FCE-27DE-4027-99DE-14F828765CFD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0" name="Заголовок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Прямая соединительная линия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NULL" TargetMode="External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microsoft.com/office/2007/relationships/media" Target="../media/media1.mp3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9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0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1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7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9.xml"/><Relationship Id="rId6" Type="http://schemas.openxmlformats.org/officeDocument/2006/relationships/image" Target="../media/image41.jpeg"/><Relationship Id="rId5" Type="http://schemas.openxmlformats.org/officeDocument/2006/relationships/image" Target="../media/image40.gif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0.xml"/><Relationship Id="rId6" Type="http://schemas.openxmlformats.org/officeDocument/2006/relationships/image" Target="../media/image48.jpeg"/><Relationship Id="rId11" Type="http://schemas.openxmlformats.org/officeDocument/2006/relationships/image" Target="../media/image53.jpeg"/><Relationship Id="rId5" Type="http://schemas.openxmlformats.org/officeDocument/2006/relationships/image" Target="../media/image47.jpeg"/><Relationship Id="rId10" Type="http://schemas.openxmlformats.org/officeDocument/2006/relationships/image" Target="../media/image52.jpeg"/><Relationship Id="rId4" Type="http://schemas.openxmlformats.org/officeDocument/2006/relationships/image" Target="../media/image46.jpeg"/><Relationship Id="rId9" Type="http://schemas.openxmlformats.org/officeDocument/2006/relationships/image" Target="../media/image51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12" Type="http://schemas.openxmlformats.org/officeDocument/2006/relationships/image" Target="../media/image63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1.xml"/><Relationship Id="rId6" Type="http://schemas.openxmlformats.org/officeDocument/2006/relationships/image" Target="../media/image57.jpeg"/><Relationship Id="rId11" Type="http://schemas.openxmlformats.org/officeDocument/2006/relationships/image" Target="../media/image62.jpeg"/><Relationship Id="rId5" Type="http://schemas.openxmlformats.org/officeDocument/2006/relationships/image" Target="../media/image56.jpeg"/><Relationship Id="rId10" Type="http://schemas.openxmlformats.org/officeDocument/2006/relationships/image" Target="../media/image61.jpeg"/><Relationship Id="rId4" Type="http://schemas.openxmlformats.org/officeDocument/2006/relationships/image" Target="../media/image55.jpeg"/><Relationship Id="rId9" Type="http://schemas.openxmlformats.org/officeDocument/2006/relationships/image" Target="../media/image6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2.xml"/><Relationship Id="rId4" Type="http://schemas.openxmlformats.org/officeDocument/2006/relationships/image" Target="../media/image6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3.xml"/><Relationship Id="rId4" Type="http://schemas.openxmlformats.org/officeDocument/2006/relationships/image" Target="../media/image67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388632" y="548680"/>
            <a:ext cx="7772400" cy="1470025"/>
          </a:xfrm>
        </p:spPr>
        <p:txBody>
          <a:bodyPr/>
          <a:lstStyle/>
          <a:p>
            <a:r>
              <a:rPr lang="ru-RU" i="1" dirty="0" smtClean="0"/>
              <a:t>Природа поселка Придорожный</a:t>
            </a:r>
            <a:endParaRPr lang="ru-RU" i="1" dirty="0"/>
          </a:p>
        </p:txBody>
      </p:sp>
      <p:pic>
        <p:nvPicPr>
          <p:cNvPr id="4" name="Neizvestnyj ispolnitel'  - .mp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="" xmlns:p14="http://schemas.microsoft.com/office/powerpoint/2010/main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107504" y="46833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283492553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numSld="999" showWhenStopped="0">
                <p:cTn id="15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439" b="1439"/>
          <a:stretch>
            <a:fillRect/>
          </a:stretch>
        </p:blipFill>
        <p:spPr>
          <a:xfrm>
            <a:off x="1691680" y="1052736"/>
            <a:ext cx="5486400" cy="4114800"/>
          </a:xfrm>
        </p:spPr>
      </p:pic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5875040" cy="648072"/>
          </a:xfrm>
        </p:spPr>
        <p:txBody>
          <a:bodyPr>
            <a:normAutofit/>
          </a:bodyPr>
          <a:lstStyle/>
          <a:p>
            <a:pPr algn="ctr"/>
            <a:r>
              <a:rPr lang="ru-RU" sz="3200" i="1" dirty="0" smtClean="0"/>
              <a:t>Географическое положение</a:t>
            </a:r>
            <a:endParaRPr lang="ru-RU" sz="32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357290" y="5786454"/>
            <a:ext cx="5867400" cy="768350"/>
          </a:xfrm>
        </p:spPr>
        <p:txBody>
          <a:bodyPr>
            <a:noAutofit/>
          </a:bodyPr>
          <a:lstStyle/>
          <a:p>
            <a:pPr algn="ctr"/>
            <a:r>
              <a:rPr lang="ru-RU" sz="1600" dirty="0" smtClean="0"/>
              <a:t>п. Придорожный расположен на юго-востоке Сасовского района. На западе граничит с селом Салтыково, на севере – с. Пичкиряево, на востоке и на юге – с республикой Мордовия</a:t>
            </a:r>
            <a:endParaRPr lang="ru-RU" sz="1600" dirty="0"/>
          </a:p>
        </p:txBody>
      </p:sp>
    </p:spTree>
    <p:custDataLst>
      <p:tags r:id="rId1"/>
    </p:custDataLst>
    <p:extLst>
      <p:ext uri="{BB962C8B-B14F-4D97-AF65-F5344CB8AC3E}">
        <p14:creationId xmlns="" xmlns:p14="http://schemas.microsoft.com/office/powerpoint/2010/main" val="277020784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2212" b="12212"/>
          <a:stretch>
            <a:fillRect/>
          </a:stretch>
        </p:blipFill>
        <p:spPr>
          <a:xfrm>
            <a:off x="1619672" y="1124744"/>
            <a:ext cx="5675180" cy="4256385"/>
          </a:xfrm>
        </p:spPr>
      </p:pic>
      <p:sp>
        <p:nvSpPr>
          <p:cNvPr id="5" name="Заголовок 1"/>
          <p:cNvSpPr>
            <a:spLocks noGrp="1"/>
          </p:cNvSpPr>
          <p:nvPr>
            <p:ph type="title"/>
          </p:nvPr>
        </p:nvSpPr>
        <p:spPr>
          <a:xfrm>
            <a:off x="1547664" y="332656"/>
            <a:ext cx="5486400" cy="566738"/>
          </a:xfrm>
        </p:spPr>
        <p:txBody>
          <a:bodyPr>
            <a:noAutofit/>
          </a:bodyPr>
          <a:lstStyle/>
          <a:p>
            <a:pPr algn="ctr"/>
            <a:r>
              <a:rPr lang="ru-RU" sz="3200" i="1" dirty="0" smtClean="0"/>
              <a:t>Рельеф</a:t>
            </a:r>
            <a:endParaRPr lang="ru-RU" sz="32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85918" y="5786454"/>
            <a:ext cx="5486400" cy="804862"/>
          </a:xfrm>
        </p:spPr>
        <p:txBody>
          <a:bodyPr>
            <a:normAutofit/>
          </a:bodyPr>
          <a:lstStyle/>
          <a:p>
            <a:pPr algn="ctr"/>
            <a:r>
              <a:rPr lang="ru-RU" sz="1600" dirty="0" smtClean="0"/>
              <a:t>Рельеф территории равнинный. Немало оврагов, в некоторых из них грунтовые воды выходят на поверхность. </a:t>
            </a:r>
            <a:endParaRPr lang="ru-RU" sz="1600" dirty="0"/>
          </a:p>
        </p:txBody>
      </p:sp>
    </p:spTree>
    <p:custDataLst>
      <p:tags r:id="rId1"/>
    </p:custDataLst>
    <p:extLst>
      <p:ext uri="{BB962C8B-B14F-4D97-AF65-F5344CB8AC3E}">
        <p14:creationId xmlns="" xmlns:p14="http://schemas.microsoft.com/office/powerpoint/2010/main" val="231487435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662" b="3662"/>
          <a:stretch>
            <a:fillRect/>
          </a:stretch>
        </p:blipFill>
        <p:spPr>
          <a:xfrm>
            <a:off x="1619672" y="1268760"/>
            <a:ext cx="5486400" cy="4114800"/>
          </a:xfrm>
        </p:spPr>
      </p:pic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1547664" y="404664"/>
            <a:ext cx="5486400" cy="566738"/>
          </a:xfrm>
        </p:spPr>
        <p:txBody>
          <a:bodyPr>
            <a:normAutofit/>
          </a:bodyPr>
          <a:lstStyle/>
          <a:p>
            <a:pPr algn="ctr"/>
            <a:r>
              <a:rPr lang="ru-RU" sz="2800" i="1" dirty="0" smtClean="0"/>
              <a:t>Геологическое строение</a:t>
            </a:r>
            <a:endParaRPr lang="ru-RU" sz="28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643042" y="5572140"/>
            <a:ext cx="5486400" cy="804862"/>
          </a:xfrm>
        </p:spPr>
        <p:txBody>
          <a:bodyPr>
            <a:noAutofit/>
          </a:bodyPr>
          <a:lstStyle/>
          <a:p>
            <a:pPr algn="ctr"/>
            <a:r>
              <a:rPr lang="ru-RU" dirty="0" smtClean="0"/>
              <a:t>Поселок расположен на Восточно-Европейской платформе. Проходит отроги Окско-Цнинского вала, прикрытого рыхлыми породами юрского мелового периода и четвертичными отложениями. В мезозойскую эру простиралось море.</a:t>
            </a:r>
            <a:endParaRPr lang="ru-RU" dirty="0"/>
          </a:p>
        </p:txBody>
      </p:sp>
    </p:spTree>
    <p:custDataLst>
      <p:tags r:id="rId1"/>
    </p:custDataLst>
    <p:extLst>
      <p:ext uri="{BB962C8B-B14F-4D97-AF65-F5344CB8AC3E}">
        <p14:creationId xmlns="" xmlns:p14="http://schemas.microsoft.com/office/powerpoint/2010/main" val="25090502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12" r="4012"/>
          <a:stretch>
            <a:fillRect/>
          </a:stretch>
        </p:blipFill>
        <p:spPr>
          <a:xfrm>
            <a:off x="1619672" y="1340768"/>
            <a:ext cx="5486400" cy="4114800"/>
          </a:xfrm>
        </p:spPr>
      </p:pic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1475656" y="404664"/>
            <a:ext cx="5486400" cy="566738"/>
          </a:xfrm>
        </p:spPr>
        <p:txBody>
          <a:bodyPr>
            <a:normAutofit/>
          </a:bodyPr>
          <a:lstStyle/>
          <a:p>
            <a:pPr algn="ctr"/>
            <a:r>
              <a:rPr lang="ru-RU" sz="2800" i="1" dirty="0" smtClean="0"/>
              <a:t>Полезные ископаемые</a:t>
            </a:r>
            <a:endParaRPr lang="ru-RU" sz="28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14480" y="5786454"/>
            <a:ext cx="5486400" cy="804862"/>
          </a:xfrm>
        </p:spPr>
        <p:txBody>
          <a:bodyPr>
            <a:normAutofit/>
          </a:bodyPr>
          <a:lstStyle/>
          <a:p>
            <a:pPr algn="ctr"/>
            <a:r>
              <a:rPr lang="ru-RU" sz="1600" dirty="0" smtClean="0"/>
              <a:t>На территории имеются месторождения строительных материалов: глина и песок.</a:t>
            </a:r>
            <a:endParaRPr lang="ru-RU" sz="1600" dirty="0"/>
          </a:p>
        </p:txBody>
      </p:sp>
      <p:pic>
        <p:nvPicPr>
          <p:cNvPr id="7" name="Рисунок 6" descr="scheben-glina-torf-pesok-navoz-zemlya-deshevle-tolko-do-1-maya_33858652_4_F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Рисунок 7" descr="DwSrNkJjel5T6jsO1QDE5aqcssLjIynHvCDaNRH2C3WLCb1ITOkxEgfZ4mpYcav9_full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223463810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876" b="4876"/>
          <a:stretch>
            <a:fillRect/>
          </a:stretch>
        </p:blipFill>
        <p:spPr>
          <a:xfrm>
            <a:off x="1619672" y="980728"/>
            <a:ext cx="5486400" cy="4114800"/>
          </a:xfrm>
        </p:spPr>
      </p:pic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1619672" y="332656"/>
            <a:ext cx="5486400" cy="566738"/>
          </a:xfrm>
        </p:spPr>
        <p:txBody>
          <a:bodyPr>
            <a:noAutofit/>
          </a:bodyPr>
          <a:lstStyle/>
          <a:p>
            <a:pPr algn="ctr"/>
            <a:r>
              <a:rPr lang="ru-RU" sz="3200" i="1" dirty="0" smtClean="0"/>
              <a:t>Климат</a:t>
            </a:r>
            <a:endParaRPr lang="ru-RU" sz="32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1158006"/>
          </a:xfrm>
        </p:spPr>
        <p:txBody>
          <a:bodyPr>
            <a:noAutofit/>
          </a:bodyPr>
          <a:lstStyle/>
          <a:p>
            <a:pPr algn="ctr"/>
            <a:r>
              <a:rPr lang="ru-RU" sz="1600" dirty="0" smtClean="0"/>
              <a:t>Поселок Придорожный расположен в умеренно-континентальном климате смешанных лесов, на климат оказывают влияние удаленность от морей и географическая широта. Уровень солнечной радиации: летом – 40, зимой – 7, осенью – 13, весной – 30 единицы измерения.</a:t>
            </a:r>
            <a:endParaRPr lang="ru-RU" dirty="0"/>
          </a:p>
        </p:txBody>
      </p:sp>
    </p:spTree>
    <p:custDataLst>
      <p:tags r:id="rId1"/>
    </p:custDataLst>
    <p:extLst>
      <p:ext uri="{BB962C8B-B14F-4D97-AF65-F5344CB8AC3E}">
        <p14:creationId xmlns="" xmlns:p14="http://schemas.microsoft.com/office/powerpoint/2010/main" val="323902569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28596" y="928670"/>
            <a:ext cx="3178696" cy="1355750"/>
          </a:xfrm>
        </p:spPr>
        <p:txBody>
          <a:bodyPr>
            <a:noAutofit/>
          </a:bodyPr>
          <a:lstStyle/>
          <a:p>
            <a:pPr algn="ctr"/>
            <a:r>
              <a:rPr lang="ru-RU" sz="2400" i="1" dirty="0" smtClean="0"/>
              <a:t>Годовое изменение температур</a:t>
            </a:r>
            <a:endParaRPr lang="ru-RU" sz="24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357158" y="2571744"/>
            <a:ext cx="3108355" cy="3554419"/>
          </a:xfrm>
        </p:spPr>
        <p:txBody>
          <a:bodyPr>
            <a:normAutofit/>
          </a:bodyPr>
          <a:lstStyle/>
          <a:p>
            <a:r>
              <a:rPr lang="ru-RU" sz="1600" dirty="0" smtClean="0"/>
              <a:t>Наблюдается значительное колебание температуры: случаются сильные морозы с вымерзанием озимых и фруктовых садов и, наоборот, декабрьские оттепели. Продолжительность безморозного периода – 147 дней. Это достаточно для выращивания любых культур.</a:t>
            </a:r>
            <a:endParaRPr lang="ru-RU" sz="1600" dirty="0"/>
          </a:p>
        </p:txBody>
      </p:sp>
      <p:pic>
        <p:nvPicPr>
          <p:cNvPr id="4098" name="Picture 2" descr="C:\Users\Depo2\Desktop\географ\нен 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357" y="620688"/>
            <a:ext cx="4378750" cy="54717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385388747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3008313" cy="1162050"/>
          </a:xfrm>
        </p:spPr>
        <p:txBody>
          <a:bodyPr>
            <a:normAutofit/>
          </a:bodyPr>
          <a:lstStyle/>
          <a:p>
            <a:pPr algn="ctr"/>
            <a:r>
              <a:rPr lang="ru-RU" sz="2800" i="1" dirty="0" smtClean="0"/>
              <a:t>Роза ветров</a:t>
            </a:r>
            <a:endParaRPr lang="ru-RU" sz="28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571472" y="2714620"/>
            <a:ext cx="2571769" cy="2482849"/>
          </a:xfrm>
        </p:spPr>
        <p:txBody>
          <a:bodyPr>
            <a:normAutofit/>
          </a:bodyPr>
          <a:lstStyle/>
          <a:p>
            <a:pPr algn="ctr"/>
            <a:r>
              <a:rPr lang="ru-RU" sz="1600" dirty="0" smtClean="0"/>
              <a:t>Положение в умеренном поясе обусловливает общий перенос воздушных масс на территории с запада на восток. Чаще дуют зимой юго-западные ветра, летом – западные и северо-западные</a:t>
            </a:r>
            <a:r>
              <a:rPr lang="ru-RU" dirty="0" smtClean="0"/>
              <a:t>. </a:t>
            </a:r>
            <a:endParaRPr lang="ru-RU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185" y="1156716"/>
            <a:ext cx="2926080" cy="3706368"/>
          </a:xfr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385968208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 descr="DSC048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714753"/>
            <a:ext cx="3853891" cy="3143248"/>
          </a:xfrm>
          <a:prstGeom prst="rect">
            <a:avLst/>
          </a:prstGeom>
        </p:spPr>
      </p:pic>
      <p:pic>
        <p:nvPicPr>
          <p:cNvPr id="20" name="Рисунок 19" descr="2001201287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7620" y="0"/>
            <a:ext cx="5286380" cy="4143380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0034" y="3857628"/>
            <a:ext cx="3571900" cy="928694"/>
          </a:xfrm>
        </p:spPr>
        <p:txBody>
          <a:bodyPr>
            <a:normAutofit/>
          </a:bodyPr>
          <a:lstStyle/>
          <a:p>
            <a:pPr algn="ctr"/>
            <a:r>
              <a:rPr lang="ru-RU" sz="4400" i="1" dirty="0" smtClean="0">
                <a:solidFill>
                  <a:schemeClr val="bg1"/>
                </a:solidFill>
              </a:rPr>
              <a:t>Зима</a:t>
            </a:r>
            <a:endParaRPr lang="ru-RU" sz="4400" i="1" dirty="0">
              <a:solidFill>
                <a:schemeClr val="bg1"/>
              </a:solidFill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3929058" y="285728"/>
            <a:ext cx="2500330" cy="3143272"/>
          </a:xfrm>
        </p:spPr>
        <p:txBody>
          <a:bodyPr>
            <a:normAutofit fontScale="92500"/>
          </a:bodyPr>
          <a:lstStyle/>
          <a:p>
            <a:pPr algn="ctr"/>
            <a:r>
              <a:rPr lang="ru-RU" sz="1600" dirty="0" smtClean="0">
                <a:solidFill>
                  <a:srgbClr val="FFFF00"/>
                </a:solidFill>
              </a:rPr>
              <a:t>В течение зимы среднесуточная температура в основном изменяется от -5 до -15. В январе-феврале морозы в отдельные дни достигают до -30. </a:t>
            </a:r>
            <a:r>
              <a:rPr lang="ru-RU" sz="1600" dirty="0">
                <a:solidFill>
                  <a:srgbClr val="FFFF00"/>
                </a:solidFill>
              </a:rPr>
              <a:t>И</a:t>
            </a:r>
            <a:r>
              <a:rPr lang="ru-RU" sz="1600" dirty="0" smtClean="0">
                <a:solidFill>
                  <a:srgbClr val="FFFF00"/>
                </a:solidFill>
              </a:rPr>
              <a:t>ногда бывают метели со снегопадом, разные интенсивности. Продолжаются по несколько дней, к концу зимы почва промерзает до 1 метра</a:t>
            </a:r>
            <a:r>
              <a:rPr lang="ru-RU" sz="1600" b="1" dirty="0" smtClean="0">
                <a:solidFill>
                  <a:srgbClr val="FFFF00"/>
                </a:solidFill>
              </a:rPr>
              <a:t>.</a:t>
            </a:r>
            <a:endParaRPr lang="ru-RU" sz="1600" b="1" dirty="0">
              <a:solidFill>
                <a:srgbClr val="FFFF00"/>
              </a:solidFill>
            </a:endParaRPr>
          </a:p>
        </p:txBody>
      </p:sp>
      <p:pic>
        <p:nvPicPr>
          <p:cNvPr id="8" name="Содержимое 7" descr="DSC03356.jpg"/>
          <p:cNvPicPr>
            <a:picLocks noGrp="1" noChangeAspect="1"/>
          </p:cNvPicPr>
          <p:nvPr>
            <p:ph sz="half" idx="1"/>
          </p:nvPr>
        </p:nvPicPr>
        <p:blipFill>
          <a:blip r:embed="rId5" cstate="print"/>
          <a:stretch>
            <a:fillRect/>
          </a:stretch>
        </p:blipFill>
        <p:spPr>
          <a:xfrm>
            <a:off x="0" y="0"/>
            <a:ext cx="3857620" cy="3786191"/>
          </a:xfrm>
        </p:spPr>
      </p:pic>
      <p:pic>
        <p:nvPicPr>
          <p:cNvPr id="19" name="Рисунок 18" descr="DSC0495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857620" y="3786190"/>
            <a:ext cx="5286380" cy="307181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233650559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Содержимое 5" descr="DSC01846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381500" y="0"/>
            <a:ext cx="4762500" cy="3571876"/>
          </a:xfrm>
        </p:spPr>
      </p:pic>
      <p:pic>
        <p:nvPicPr>
          <p:cNvPr id="7" name="Рисунок 6" descr="DSC0187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536157"/>
            <a:ext cx="4429124" cy="3321843"/>
          </a:xfrm>
          <a:prstGeom prst="rect">
            <a:avLst/>
          </a:prstGeom>
        </p:spPr>
      </p:pic>
      <p:pic>
        <p:nvPicPr>
          <p:cNvPr id="9" name="Рисунок 8" descr="DSC0003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4429124" cy="3589736"/>
          </a:xfrm>
          <a:prstGeom prst="rect">
            <a:avLst/>
          </a:prstGeom>
        </p:spPr>
      </p:pic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4572000" y="1"/>
            <a:ext cx="4572000" cy="1500174"/>
          </a:xfrm>
        </p:spPr>
        <p:txBody>
          <a:bodyPr>
            <a:normAutofit/>
          </a:bodyPr>
          <a:lstStyle/>
          <a:p>
            <a:pPr algn="ctr"/>
            <a:r>
              <a:rPr lang="ru-RU" sz="1600" dirty="0" smtClean="0">
                <a:solidFill>
                  <a:srgbClr val="0070C0"/>
                </a:solidFill>
              </a:rPr>
              <a:t>Весенний период с конца марта-начала апреля – почти до конца мая, иногда даже вначале июня. Погода весной неустойчивая, характерны периодические похолодания. Осадки в основном в виде дождя.</a:t>
            </a:r>
            <a:endParaRPr lang="ru-RU" sz="1600" dirty="0">
              <a:solidFill>
                <a:srgbClr val="0070C0"/>
              </a:solidFill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357158" y="1285860"/>
            <a:ext cx="378621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ru-RU" sz="5400" b="1" i="1" cap="none" spc="0" dirty="0" smtClean="0">
                <a:ln>
                  <a:prstDash val="solid"/>
                </a:ln>
                <a:solidFill>
                  <a:srgbClr val="FFC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Весна</a:t>
            </a:r>
            <a:endParaRPr lang="ru-RU" sz="5400" b="1" i="1" cap="none" spc="0" dirty="0">
              <a:ln>
                <a:prstDash val="solid"/>
              </a:ln>
              <a:solidFill>
                <a:srgbClr val="FFC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11" name="Рисунок 10" descr="DSC0249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7686" y="3571876"/>
            <a:ext cx="4786314" cy="32861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45945840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 descr="0508201143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" y="3214686"/>
            <a:ext cx="4857753" cy="3643315"/>
          </a:xfrm>
          <a:prstGeom prst="rect">
            <a:avLst/>
          </a:prstGeom>
        </p:spPr>
      </p:pic>
      <p:pic>
        <p:nvPicPr>
          <p:cNvPr id="8" name="Рисунок 7" descr="1806201106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04684" y="3286123"/>
            <a:ext cx="4839316" cy="3571877"/>
          </a:xfrm>
          <a:prstGeom prst="rect">
            <a:avLst/>
          </a:prstGeom>
        </p:spPr>
      </p:pic>
      <p:pic>
        <p:nvPicPr>
          <p:cNvPr id="6" name="Рисунок 5" descr="DSC0317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4286248" cy="3214687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00562" y="3786190"/>
            <a:ext cx="4465677" cy="642942"/>
          </a:xfrm>
        </p:spPr>
        <p:txBody>
          <a:bodyPr>
            <a:noAutofit/>
          </a:bodyPr>
          <a:lstStyle/>
          <a:p>
            <a:pPr algn="ctr"/>
            <a:r>
              <a:rPr lang="ru-RU" sz="5400" i="1" dirty="0" smtClean="0">
                <a:solidFill>
                  <a:srgbClr val="C00000"/>
                </a:solidFill>
              </a:rPr>
              <a:t>Лето</a:t>
            </a:r>
            <a:endParaRPr lang="ru-RU" sz="5400" i="1" dirty="0">
              <a:solidFill>
                <a:srgbClr val="C00000"/>
              </a:solidFill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0" y="0"/>
            <a:ext cx="3143272" cy="2571768"/>
          </a:xfrm>
        </p:spPr>
        <p:txBody>
          <a:bodyPr>
            <a:normAutofit lnSpcReduction="10000"/>
          </a:bodyPr>
          <a:lstStyle/>
          <a:p>
            <a:r>
              <a:rPr lang="ru-RU" sz="1600" dirty="0" smtClean="0">
                <a:solidFill>
                  <a:srgbClr val="FFFF00"/>
                </a:solidFill>
              </a:rPr>
              <a:t>Лето, как и зима, по срокам не совпадает с календарными. Лето умеренно теплое. Самый теплый месяц – июль. Выпадают ливневые дожди, гремят грозы. Абсолютный максимум температур на территории от +37, иногда бывают и похолодания, что связано с вторжением арктического воздуха.</a:t>
            </a:r>
            <a:endParaRPr lang="ru-RU" sz="1600" dirty="0">
              <a:solidFill>
                <a:srgbClr val="FFFF00"/>
              </a:solidFill>
            </a:endParaRPr>
          </a:p>
        </p:txBody>
      </p:sp>
      <p:pic>
        <p:nvPicPr>
          <p:cNvPr id="9" name="Рисунок 8" descr="2307201133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86248" y="1"/>
            <a:ext cx="4857752" cy="32861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306268115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Рисунок 18" descr="1809201168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071678"/>
            <a:ext cx="4572000" cy="4786322"/>
          </a:xfrm>
          <a:prstGeom prst="rect">
            <a:avLst/>
          </a:prstGeom>
        </p:spPr>
      </p:pic>
      <p:pic>
        <p:nvPicPr>
          <p:cNvPr id="9" name="Рисунок 8" descr="190920117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6248" y="3429001"/>
            <a:ext cx="4857752" cy="3429000"/>
          </a:xfrm>
          <a:prstGeom prst="rect">
            <a:avLst/>
          </a:prstGeom>
        </p:spPr>
      </p:pic>
      <p:pic>
        <p:nvPicPr>
          <p:cNvPr id="18" name="Рисунок 17" descr="DSC0085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86248" y="0"/>
            <a:ext cx="4857752" cy="3589736"/>
          </a:xfrm>
          <a:prstGeom prst="rect">
            <a:avLst/>
          </a:prstGeom>
        </p:spPr>
      </p:pic>
      <p:pic>
        <p:nvPicPr>
          <p:cNvPr id="13" name="Рисунок 12" descr="DSC0087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0"/>
            <a:ext cx="4286248" cy="3571876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286380" y="214290"/>
            <a:ext cx="3008313" cy="1162050"/>
          </a:xfrm>
        </p:spPr>
        <p:txBody>
          <a:bodyPr>
            <a:normAutofit/>
          </a:bodyPr>
          <a:lstStyle/>
          <a:p>
            <a:pPr algn="ctr"/>
            <a:r>
              <a:rPr lang="ru-RU" sz="4000" i="1" dirty="0" smtClean="0">
                <a:solidFill>
                  <a:srgbClr val="FFC000"/>
                </a:solidFill>
              </a:rPr>
              <a:t>Осень</a:t>
            </a:r>
            <a:endParaRPr lang="ru-RU" sz="4000" i="1" dirty="0">
              <a:solidFill>
                <a:srgbClr val="FFC000"/>
              </a:solidFill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0" y="3500438"/>
            <a:ext cx="4643438" cy="3143247"/>
          </a:xfrm>
        </p:spPr>
        <p:txBody>
          <a:bodyPr/>
          <a:lstStyle/>
          <a:p>
            <a:endParaRPr lang="ru-RU" sz="1600" dirty="0" smtClean="0">
              <a:solidFill>
                <a:srgbClr val="FFC000"/>
              </a:solidFill>
            </a:endParaRPr>
          </a:p>
          <a:p>
            <a:endParaRPr lang="ru-RU" sz="1600" dirty="0" smtClean="0">
              <a:solidFill>
                <a:srgbClr val="FFC000"/>
              </a:solidFill>
            </a:endParaRPr>
          </a:p>
          <a:p>
            <a:r>
              <a:rPr lang="ru-RU" sz="1600" dirty="0" smtClean="0">
                <a:solidFill>
                  <a:srgbClr val="FFC000"/>
                </a:solidFill>
              </a:rPr>
              <a:t>Осень наступает постепенно. В начале сентября среднесуточные температуры становятся менее +15, в конце сентября ниже +10. В первой половине сентября преобладает теплая сухая погода, во второй – пасмурная и дождливая. Октябрь, как правило, пасмурный. Часто идут затяжные моросящие дожди. Дожди чередуются со снегопадами. К концу первой декады ноября среднесуточные температуры воздуха понижаются до 0.</a:t>
            </a:r>
            <a:endParaRPr lang="ru-RU" dirty="0">
              <a:solidFill>
                <a:srgbClr val="FFC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="" xmlns:p14="http://schemas.microsoft.com/office/powerpoint/2010/main" val="25176270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6192688" cy="1162050"/>
          </a:xfrm>
        </p:spPr>
        <p:txBody>
          <a:bodyPr>
            <a:normAutofit/>
          </a:bodyPr>
          <a:lstStyle/>
          <a:p>
            <a:pPr algn="ctr"/>
            <a:r>
              <a:rPr lang="ru-RU" sz="2800" i="1" dirty="0" smtClean="0"/>
              <a:t>Речной сток</a:t>
            </a:r>
            <a:endParaRPr lang="ru-RU" sz="28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2339752" y="4653136"/>
            <a:ext cx="4104456" cy="720080"/>
          </a:xfrm>
        </p:spPr>
        <p:txBody>
          <a:bodyPr>
            <a:normAutofit fontScale="92500" lnSpcReduction="20000"/>
          </a:bodyPr>
          <a:lstStyle/>
          <a:p>
            <a:endParaRPr lang="ru-RU" dirty="0" smtClean="0"/>
          </a:p>
          <a:p>
            <a:endParaRPr lang="ru-RU" dirty="0"/>
          </a:p>
          <a:p>
            <a:pPr algn="ctr"/>
            <a:r>
              <a:rPr lang="ru-RU" sz="1700" dirty="0" smtClean="0"/>
              <a:t>Рек и озер в поселке нет.</a:t>
            </a:r>
            <a:endParaRPr lang="ru-RU" sz="1700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916832"/>
            <a:ext cx="3548554" cy="2592288"/>
          </a:xfr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123452552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Содержимое 6" descr="17e88e3a93.JPG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355160" cy="851694"/>
          </a:xfrm>
        </p:spPr>
        <p:txBody>
          <a:bodyPr>
            <a:normAutofit/>
          </a:bodyPr>
          <a:lstStyle/>
          <a:p>
            <a:pPr algn="ctr"/>
            <a:r>
              <a:rPr lang="ru-RU" sz="3200" dirty="0" smtClean="0">
                <a:solidFill>
                  <a:srgbClr val="FFFF00"/>
                </a:solidFill>
              </a:rPr>
              <a:t>Болота</a:t>
            </a:r>
            <a:endParaRPr lang="ru-RU" sz="3200" dirty="0">
              <a:solidFill>
                <a:srgbClr val="FFFF00"/>
              </a:solidFill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2571736" y="4786322"/>
            <a:ext cx="6572264" cy="571504"/>
          </a:xfrm>
        </p:spPr>
        <p:txBody>
          <a:bodyPr>
            <a:normAutofit fontScale="92500"/>
          </a:bodyPr>
          <a:lstStyle/>
          <a:p>
            <a:pPr algn="ctr"/>
            <a:r>
              <a:rPr lang="ru-RU" sz="2800" b="1" dirty="0" smtClean="0"/>
              <a:t>На территории поселка очень много болот</a:t>
            </a:r>
            <a:r>
              <a:rPr lang="ru-RU" sz="1800" dirty="0" smtClean="0">
                <a:solidFill>
                  <a:srgbClr val="FFFF00"/>
                </a:solidFill>
              </a:rPr>
              <a:t>.</a:t>
            </a:r>
            <a:endParaRPr lang="ru-RU" sz="1800" dirty="0">
              <a:solidFill>
                <a:srgbClr val="FFFF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="" xmlns:p14="http://schemas.microsoft.com/office/powerpoint/2010/main" val="335242361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7632848" cy="742404"/>
          </a:xfrm>
        </p:spPr>
        <p:txBody>
          <a:bodyPr>
            <a:normAutofit/>
          </a:bodyPr>
          <a:lstStyle/>
          <a:p>
            <a:pPr algn="ctr"/>
            <a:r>
              <a:rPr lang="ru-RU" sz="3200" i="1" dirty="0" smtClean="0"/>
              <a:t>Почва</a:t>
            </a:r>
            <a:endParaRPr lang="ru-RU" sz="32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1071538" y="2166937"/>
            <a:ext cx="3429024" cy="4691063"/>
          </a:xfrm>
        </p:spPr>
        <p:txBody>
          <a:bodyPr>
            <a:normAutofit/>
          </a:bodyPr>
          <a:lstStyle/>
          <a:p>
            <a:r>
              <a:rPr lang="ru-RU" sz="2000" dirty="0" smtClean="0"/>
              <a:t>Поселок находится в зоне смешанных лесов. Почвообразующие породы – глина и песок. Основные виды почв – серые лесные, образовавшиеся на суглинках. Они требуют минеральных удобрений. </a:t>
            </a:r>
            <a:endParaRPr lang="ru-RU" sz="2000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628" y="1785926"/>
            <a:ext cx="3357586" cy="3023220"/>
          </a:xfr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99718451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i="1" dirty="0" smtClean="0"/>
              <a:t>Серые лесные почвы поселка</a:t>
            </a:r>
            <a:endParaRPr lang="ru-RU" i="1" dirty="0"/>
          </a:p>
        </p:txBody>
      </p:sp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412776"/>
            <a:ext cx="2134724" cy="4986681"/>
          </a:xfr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169773150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786018" y="500042"/>
            <a:ext cx="6357982" cy="1162050"/>
          </a:xfrm>
        </p:spPr>
        <p:txBody>
          <a:bodyPr>
            <a:normAutofit/>
          </a:bodyPr>
          <a:lstStyle/>
          <a:p>
            <a:pPr algn="ctr"/>
            <a:r>
              <a:rPr lang="ru-RU" sz="3200" i="1" dirty="0" smtClean="0"/>
              <a:t>Растительность</a:t>
            </a:r>
            <a:endParaRPr lang="ru-RU" sz="32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idx="2"/>
          </p:nvPr>
        </p:nvSpPr>
        <p:spPr>
          <a:xfrm>
            <a:off x="357158" y="2357430"/>
            <a:ext cx="3686172" cy="2000264"/>
          </a:xfrm>
        </p:spPr>
        <p:txBody>
          <a:bodyPr>
            <a:normAutofit/>
          </a:bodyPr>
          <a:lstStyle/>
          <a:p>
            <a:r>
              <a:rPr lang="ru-RU" sz="2400" dirty="0" smtClean="0"/>
              <a:t>Поселок богат лесами, леса в основном смешанные, но встречаются сосновые леса и дубравы.</a:t>
            </a:r>
            <a:endParaRPr lang="ru-RU" sz="2400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9058" y="1500174"/>
            <a:ext cx="4802023" cy="3714776"/>
          </a:xfrm>
        </p:spPr>
      </p:pic>
      <p:pic>
        <p:nvPicPr>
          <p:cNvPr id="6" name="Рисунок 5" descr="1327859655_dubrav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92384"/>
            <a:ext cx="3643306" cy="2565616"/>
          </a:xfrm>
          <a:prstGeom prst="rect">
            <a:avLst/>
          </a:prstGeom>
        </p:spPr>
      </p:pic>
      <p:pic>
        <p:nvPicPr>
          <p:cNvPr id="7" name="Рисунок 6" descr="2606201112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3357554" cy="235743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384116019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 descr="2606201113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Заголовок 1"/>
          <p:cNvSpPr>
            <a:spLocks noGrp="1"/>
          </p:cNvSpPr>
          <p:nvPr>
            <p:ph type="title"/>
          </p:nvPr>
        </p:nvSpPr>
        <p:spPr>
          <a:xfrm>
            <a:off x="642910" y="0"/>
            <a:ext cx="5486400" cy="566738"/>
          </a:xfrm>
        </p:spPr>
        <p:txBody>
          <a:bodyPr>
            <a:normAutofit fontScale="90000"/>
          </a:bodyPr>
          <a:lstStyle/>
          <a:p>
            <a:pPr algn="ctr"/>
            <a:r>
              <a:rPr lang="ru-RU" sz="2400" i="1" dirty="0" smtClean="0">
                <a:solidFill>
                  <a:srgbClr val="FFFF00"/>
                </a:solidFill>
              </a:rPr>
              <a:t>Лесообразующие породы деревьев</a:t>
            </a:r>
            <a:endParaRPr lang="ru-RU" sz="2400" i="1" dirty="0">
              <a:solidFill>
                <a:srgbClr val="FFFF00"/>
              </a:solidFill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3657600" y="6053138"/>
            <a:ext cx="5486400" cy="804862"/>
          </a:xfrm>
        </p:spPr>
        <p:txBody>
          <a:bodyPr>
            <a:normAutofit/>
          </a:bodyPr>
          <a:lstStyle/>
          <a:p>
            <a:pPr algn="ctr"/>
            <a:r>
              <a:rPr lang="ru-RU" sz="1800" dirty="0" smtClean="0">
                <a:solidFill>
                  <a:srgbClr val="FFFF00"/>
                </a:solidFill>
              </a:rPr>
              <a:t>В лесах растут: ель, сосна, дуб, ясень, клен, осина, липа, береза.</a:t>
            </a:r>
            <a:endParaRPr lang="ru-RU" sz="1800" dirty="0">
              <a:solidFill>
                <a:srgbClr val="FFFF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="" xmlns:p14="http://schemas.microsoft.com/office/powerpoint/2010/main" val="12921802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 descr="73713797_lilya_saran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46640"/>
            <a:ext cx="2000232" cy="3511360"/>
          </a:xfrm>
          <a:prstGeom prst="rect">
            <a:avLst/>
          </a:prstGeom>
        </p:spPr>
      </p:pic>
      <p:pic>
        <p:nvPicPr>
          <p:cNvPr id="8" name="Рисунок 7" descr="20070711202305_7-orchi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4095750"/>
            <a:ext cx="2381250" cy="2762250"/>
          </a:xfrm>
          <a:prstGeom prst="rect">
            <a:avLst/>
          </a:prstGeom>
        </p:spPr>
      </p:pic>
      <p:pic>
        <p:nvPicPr>
          <p:cNvPr id="10" name="Рисунок 9" descr="m08_rast_pokritosemennie_zlaki_kovil_peristii_02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4546" y="4071918"/>
            <a:ext cx="2286017" cy="2786082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85918" y="142852"/>
            <a:ext cx="5486400" cy="566738"/>
          </a:xfrm>
        </p:spPr>
        <p:txBody>
          <a:bodyPr/>
          <a:lstStyle/>
          <a:p>
            <a:pPr algn="ctr"/>
            <a:r>
              <a:rPr lang="ru-RU" i="1" dirty="0" smtClean="0"/>
              <a:t>Охраняемые виды растений</a:t>
            </a:r>
            <a:endParaRPr lang="ru-RU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85918" y="3429000"/>
            <a:ext cx="5557838" cy="804862"/>
          </a:xfrm>
        </p:spPr>
        <p:txBody>
          <a:bodyPr>
            <a:noAutofit/>
          </a:bodyPr>
          <a:lstStyle/>
          <a:p>
            <a:pPr algn="ctr"/>
            <a:r>
              <a:rPr lang="ru-RU" sz="1600" dirty="0" smtClean="0"/>
              <a:t>В лесах поселка растут особо охраняемые виды растений. Например шалфей степной, лилия саранка и др.</a:t>
            </a:r>
            <a:endParaRPr lang="ru-RU" sz="1600" dirty="0"/>
          </a:p>
        </p:txBody>
      </p:sp>
      <p:pic>
        <p:nvPicPr>
          <p:cNvPr id="6" name="Рисунок 5" descr="811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2568373" cy="3286124"/>
          </a:xfrm>
          <a:prstGeom prst="rect">
            <a:avLst/>
          </a:prstGeom>
        </p:spPr>
      </p:pic>
      <p:pic>
        <p:nvPicPr>
          <p:cNvPr id="9" name="Рисунок 8" descr="Halfei_dubravn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72264" y="0"/>
            <a:ext cx="2571736" cy="3286124"/>
          </a:xfrm>
          <a:prstGeom prst="rect">
            <a:avLst/>
          </a:prstGeom>
        </p:spPr>
      </p:pic>
      <p:pic>
        <p:nvPicPr>
          <p:cNvPr id="11" name="Рисунок 10" descr="prunella_gran1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43240" y="857232"/>
            <a:ext cx="2769570" cy="2571744"/>
          </a:xfrm>
          <a:prstGeom prst="rect">
            <a:avLst/>
          </a:prstGeom>
        </p:spPr>
      </p:pic>
      <p:pic>
        <p:nvPicPr>
          <p:cNvPr id="12" name="Рисунок 11" descr="Vetrenica_lesn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3768" y="3357562"/>
            <a:ext cx="2000232" cy="350043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10597678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Рисунок 14" descr="031020117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4286256"/>
            <a:ext cx="3143240" cy="2571744"/>
          </a:xfrm>
          <a:prstGeom prst="rect">
            <a:avLst/>
          </a:prstGeom>
        </p:spPr>
      </p:pic>
      <p:pic>
        <p:nvPicPr>
          <p:cNvPr id="16" name="Рисунок 15" descr="031020117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00760" y="0"/>
            <a:ext cx="3143240" cy="2357430"/>
          </a:xfrm>
          <a:prstGeom prst="rect">
            <a:avLst/>
          </a:prstGeom>
        </p:spPr>
      </p:pic>
      <p:pic>
        <p:nvPicPr>
          <p:cNvPr id="12" name="Рисунок 11" descr="1806201110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57488" y="0"/>
            <a:ext cx="3286148" cy="2464611"/>
          </a:xfrm>
          <a:prstGeom prst="rect">
            <a:avLst/>
          </a:prstGeom>
        </p:spPr>
      </p:pic>
      <p:pic>
        <p:nvPicPr>
          <p:cNvPr id="6" name="Рисунок 5" descr="1809201168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0"/>
            <a:ext cx="2857488" cy="2143116"/>
          </a:xfrm>
          <a:prstGeom prst="rect">
            <a:avLst/>
          </a:prstGeom>
        </p:spPr>
      </p:pic>
      <p:pic>
        <p:nvPicPr>
          <p:cNvPr id="8" name="Рисунок 7" descr="0707201119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2071678"/>
            <a:ext cx="3619525" cy="2714644"/>
          </a:xfrm>
          <a:prstGeom prst="rect">
            <a:avLst/>
          </a:prstGeom>
        </p:spPr>
      </p:pic>
      <p:pic>
        <p:nvPicPr>
          <p:cNvPr id="13" name="Рисунок 12" descr="1809201166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4286256"/>
            <a:ext cx="3428992" cy="2571744"/>
          </a:xfrm>
          <a:prstGeom prst="rect">
            <a:avLst/>
          </a:prstGeom>
        </p:spPr>
      </p:pic>
      <p:pic>
        <p:nvPicPr>
          <p:cNvPr id="11" name="Рисунок 10" descr="18062011096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857488" y="4286255"/>
            <a:ext cx="3214710" cy="2571745"/>
          </a:xfrm>
          <a:prstGeom prst="rect">
            <a:avLst/>
          </a:prstGeom>
        </p:spPr>
      </p:pic>
      <p:pic>
        <p:nvPicPr>
          <p:cNvPr id="10" name="Рисунок 9" descr="18062011069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072198" y="2143116"/>
            <a:ext cx="3071801" cy="2321712"/>
          </a:xfrm>
          <a:prstGeom prst="rect">
            <a:avLst/>
          </a:prstGeom>
        </p:spPr>
      </p:pic>
      <p:pic>
        <p:nvPicPr>
          <p:cNvPr id="9" name="Рисунок 8" descr="18062011064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857488" y="2143116"/>
            <a:ext cx="3214710" cy="2247658"/>
          </a:xfrm>
          <a:prstGeom prst="rect">
            <a:avLst/>
          </a:prstGeom>
        </p:spPr>
      </p:pic>
      <p:sp>
        <p:nvSpPr>
          <p:cNvPr id="5" name="Заголовок 1"/>
          <p:cNvSpPr>
            <a:spLocks noGrp="1"/>
          </p:cNvSpPr>
          <p:nvPr>
            <p:ph type="title"/>
          </p:nvPr>
        </p:nvSpPr>
        <p:spPr>
          <a:xfrm>
            <a:off x="1571604" y="6148386"/>
            <a:ext cx="5915028" cy="709614"/>
          </a:xfrm>
        </p:spPr>
        <p:txBody>
          <a:bodyPr>
            <a:normAutofit/>
          </a:bodyPr>
          <a:lstStyle/>
          <a:p>
            <a:pPr algn="ctr"/>
            <a:r>
              <a:rPr lang="ru-RU" sz="3600" i="1" dirty="0" smtClean="0">
                <a:solidFill>
                  <a:srgbClr val="FFFF00"/>
                </a:solidFill>
              </a:rPr>
              <a:t>Грибы и ягоды</a:t>
            </a:r>
            <a:endParaRPr lang="ru-RU" sz="3600" i="1" dirty="0">
              <a:solidFill>
                <a:srgbClr val="FFFF00"/>
              </a:solidFill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643570" y="1285860"/>
            <a:ext cx="3500430" cy="928694"/>
          </a:xfrm>
        </p:spPr>
        <p:txBody>
          <a:bodyPr>
            <a:normAutofit/>
          </a:bodyPr>
          <a:lstStyle/>
          <a:p>
            <a:pPr algn="ctr"/>
            <a:r>
              <a:rPr lang="ru-RU" sz="1600" dirty="0" smtClean="0">
                <a:solidFill>
                  <a:srgbClr val="FFFF00"/>
                </a:solidFill>
              </a:rPr>
              <a:t>Богат лес и такими дарами как грибы и ягоды. Собирай – не ленись!</a:t>
            </a:r>
            <a:endParaRPr lang="ru-RU" sz="1600" dirty="0">
              <a:solidFill>
                <a:srgbClr val="FFFF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="" xmlns:p14="http://schemas.microsoft.com/office/powerpoint/2010/main" val="343552241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Рисунок 19" descr="kaba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44" y="4744880"/>
            <a:ext cx="2571748" cy="2113120"/>
          </a:xfrm>
          <a:prstGeom prst="rect">
            <a:avLst/>
          </a:prstGeom>
        </p:spPr>
      </p:pic>
      <p:pic>
        <p:nvPicPr>
          <p:cNvPr id="10" name="Рисунок 9" descr="0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50" y="4768438"/>
            <a:ext cx="3000396" cy="2089562"/>
          </a:xfrm>
          <a:prstGeom prst="rect">
            <a:avLst/>
          </a:prstGeom>
        </p:spPr>
      </p:pic>
      <p:pic>
        <p:nvPicPr>
          <p:cNvPr id="19" name="Рисунок 18" descr="lastochka_derevenskaya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86512" y="2071678"/>
            <a:ext cx="2431124" cy="2357454"/>
          </a:xfrm>
          <a:prstGeom prst="rect">
            <a:avLst/>
          </a:prstGeom>
        </p:spPr>
      </p:pic>
      <p:pic>
        <p:nvPicPr>
          <p:cNvPr id="12" name="Рисунок 11" descr="40023_or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8926" y="2214554"/>
            <a:ext cx="3143208" cy="2357406"/>
          </a:xfrm>
          <a:prstGeom prst="rect">
            <a:avLst/>
          </a:prstGeom>
        </p:spPr>
      </p:pic>
      <p:sp>
        <p:nvSpPr>
          <p:cNvPr id="17" name="Заголовок 1"/>
          <p:cNvSpPr>
            <a:spLocks noGrp="1"/>
          </p:cNvSpPr>
          <p:nvPr>
            <p:ph type="title"/>
          </p:nvPr>
        </p:nvSpPr>
        <p:spPr>
          <a:xfrm>
            <a:off x="2643174" y="0"/>
            <a:ext cx="3614968" cy="559055"/>
          </a:xfrm>
        </p:spPr>
        <p:txBody>
          <a:bodyPr>
            <a:normAutofit/>
          </a:bodyPr>
          <a:lstStyle/>
          <a:p>
            <a:pPr algn="ctr"/>
            <a:r>
              <a:rPr lang="ru-RU" sz="2800" i="1" dirty="0" smtClean="0">
                <a:solidFill>
                  <a:srgbClr val="008000"/>
                </a:solidFill>
              </a:rPr>
              <a:t>Животный мир</a:t>
            </a:r>
            <a:endParaRPr lang="ru-RU" sz="2800" i="1" dirty="0">
              <a:solidFill>
                <a:srgbClr val="008000"/>
              </a:solidFill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2928926" y="2214554"/>
            <a:ext cx="3143240" cy="1785926"/>
          </a:xfrm>
        </p:spPr>
        <p:txBody>
          <a:bodyPr/>
          <a:lstStyle/>
          <a:p>
            <a:endParaRPr lang="ru-RU" dirty="0"/>
          </a:p>
          <a:p>
            <a:pPr algn="ctr"/>
            <a:r>
              <a:rPr lang="ru-RU" sz="1800" b="1" dirty="0" smtClean="0">
                <a:solidFill>
                  <a:schemeClr val="bg1"/>
                </a:solidFill>
              </a:rPr>
              <a:t>Животный мир представлен весьма широко. Большое разнообразие птиц, бабочек и других видов.</a:t>
            </a:r>
            <a:endParaRPr lang="ru-RU" sz="1800" b="1" dirty="0">
              <a:solidFill>
                <a:schemeClr val="bg1"/>
              </a:solidFill>
            </a:endParaRPr>
          </a:p>
        </p:txBody>
      </p:sp>
      <p:pic>
        <p:nvPicPr>
          <p:cNvPr id="11" name="Рисунок 10" descr="Convus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4282" y="2143116"/>
            <a:ext cx="2438400" cy="2407920"/>
          </a:xfrm>
          <a:prstGeom prst="rect">
            <a:avLst/>
          </a:prstGeom>
        </p:spPr>
      </p:pic>
      <p:pic>
        <p:nvPicPr>
          <p:cNvPr id="13" name="Рисунок 12" descr="69672f68acb219489930ddb12beca38c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866578" y="4627815"/>
            <a:ext cx="3277422" cy="2230185"/>
          </a:xfrm>
          <a:prstGeom prst="rect">
            <a:avLst/>
          </a:prstGeom>
        </p:spPr>
      </p:pic>
      <p:pic>
        <p:nvPicPr>
          <p:cNvPr id="14" name="Рисунок 13" descr="1254101.jpe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2000" y="571480"/>
            <a:ext cx="2357454" cy="1428760"/>
          </a:xfrm>
          <a:prstGeom prst="rect">
            <a:avLst/>
          </a:prstGeom>
        </p:spPr>
      </p:pic>
      <p:pic>
        <p:nvPicPr>
          <p:cNvPr id="15" name="Рисунок 14" descr="1219506899_g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214290"/>
            <a:ext cx="2228840" cy="1671630"/>
          </a:xfrm>
          <a:prstGeom prst="rect">
            <a:avLst/>
          </a:prstGeom>
        </p:spPr>
      </p:pic>
      <p:pic>
        <p:nvPicPr>
          <p:cNvPr id="16" name="Рисунок 15" descr="butterfly1.jp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29454" y="214290"/>
            <a:ext cx="2214546" cy="1643051"/>
          </a:xfrm>
          <a:prstGeom prst="rect">
            <a:avLst/>
          </a:prstGeom>
        </p:spPr>
      </p:pic>
      <p:pic>
        <p:nvPicPr>
          <p:cNvPr id="18" name="Рисунок 17" descr="Frog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143108" y="571480"/>
            <a:ext cx="2190735" cy="144906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42393077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1475656" y="476672"/>
            <a:ext cx="5486400" cy="566738"/>
          </a:xfrm>
        </p:spPr>
        <p:txBody>
          <a:bodyPr>
            <a:noAutofit/>
          </a:bodyPr>
          <a:lstStyle/>
          <a:p>
            <a:pPr algn="ctr"/>
            <a:r>
              <a:rPr lang="ru-RU" sz="2400" i="1" dirty="0" smtClean="0"/>
              <a:t>Физико-географическое районирование</a:t>
            </a:r>
            <a:endParaRPr lang="ru-RU" sz="24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99592" y="2492896"/>
            <a:ext cx="2808312" cy="3576528"/>
          </a:xfrm>
        </p:spPr>
        <p:txBody>
          <a:bodyPr/>
          <a:lstStyle/>
          <a:p>
            <a:pPr algn="ctr"/>
            <a:r>
              <a:rPr lang="ru-RU" sz="1800" dirty="0" smtClean="0"/>
              <a:t>П. Придорожный расположен в зоне широколиственных лесов</a:t>
            </a:r>
            <a:r>
              <a:rPr lang="ru-RU" dirty="0" smtClean="0"/>
              <a:t>.</a:t>
            </a:r>
            <a:endParaRPr lang="ru-RU" dirty="0"/>
          </a:p>
        </p:txBody>
      </p:sp>
      <p:pic>
        <p:nvPicPr>
          <p:cNvPr id="2050" name="Picture 2" descr="C:\Users\Depo2\Desktop\географ\ии 0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88840"/>
            <a:ext cx="4752528" cy="37563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 descr="DSC0332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207852336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5486400" cy="566738"/>
          </a:xfrm>
        </p:spPr>
        <p:txBody>
          <a:bodyPr>
            <a:normAutofit/>
          </a:bodyPr>
          <a:lstStyle/>
          <a:p>
            <a:pPr algn="ctr"/>
            <a:r>
              <a:rPr lang="ru-RU" sz="2400" i="1" dirty="0" smtClean="0"/>
              <a:t>Охраняемые природные объекты </a:t>
            </a:r>
            <a:endParaRPr lang="ru-RU" sz="2400" i="1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5429256" y="1357298"/>
            <a:ext cx="3138736" cy="1511028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ru-RU" sz="1800" dirty="0" smtClean="0"/>
              <a:t>Большая часть охраняемых территорий расположена на юге поселка. Охраняемые природные объекты единичны, как следствие,  здесь почти не сохранились природные ландшафты.</a:t>
            </a:r>
          </a:p>
          <a:p>
            <a:endParaRPr lang="ru-RU" dirty="0"/>
          </a:p>
        </p:txBody>
      </p:sp>
      <p:pic>
        <p:nvPicPr>
          <p:cNvPr id="3074" name="Picture 2" descr="C:\Users\Depo2\Desktop\географ\ии 0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71546"/>
            <a:ext cx="4713248" cy="38884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 descr="Okskii_zapovedni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562" y="3357562"/>
            <a:ext cx="4643438" cy="350043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="" xmlns:p14="http://schemas.microsoft.com/office/powerpoint/2010/main" val="380913675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2.6|4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2.6|5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2.6|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2.9|2.3|4.4|2.7|1.8|3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2.7|2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1.8|3.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2.5|2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2|1.6|1.9|2.1|1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2.4|2.2|2.6|2.1|2.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1.9|2.3|2.9|2.9|2.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2.6|2.5|2.2|2.4|2.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1.9|1.7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2.4|2.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.9|1.9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2.3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2|2.3|3.3|3.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2.3|3.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2|2.3|1.7|1.7|2.9|2.1|2.3|3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1.5|2.6|2.8|2.4|2.9|2.4|2.8|2.4|2.6|3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1.7|2.9|2.4|2|2.8|1.9|2.6|1.8|2.6|5.5|2.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1.8|1.6|2.9|4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2.1|3|2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Трек">
  <a:themeElements>
    <a:clrScheme name="Изящная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Трек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Трек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428</TotalTime>
  <Words>597</Words>
  <Application>Microsoft Office PowerPoint</Application>
  <PresentationFormat>Экран (4:3)</PresentationFormat>
  <Paragraphs>49</Paragraphs>
  <Slides>24</Slides>
  <Notes>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24</vt:i4>
      </vt:variant>
    </vt:vector>
  </HeadingPairs>
  <TitlesOfParts>
    <vt:vector size="25" baseType="lpstr">
      <vt:lpstr>Трек</vt:lpstr>
      <vt:lpstr>Природа поселка Придорожный</vt:lpstr>
      <vt:lpstr>Географическое положение</vt:lpstr>
      <vt:lpstr>Рельеф</vt:lpstr>
      <vt:lpstr>Геологическое строение</vt:lpstr>
      <vt:lpstr>Полезные ископаемые</vt:lpstr>
      <vt:lpstr>Климат</vt:lpstr>
      <vt:lpstr>Годовое изменение температур</vt:lpstr>
      <vt:lpstr>Роза ветров</vt:lpstr>
      <vt:lpstr>Зима</vt:lpstr>
      <vt:lpstr>Слайд 10</vt:lpstr>
      <vt:lpstr>Лето</vt:lpstr>
      <vt:lpstr>Осень</vt:lpstr>
      <vt:lpstr>Речной сток</vt:lpstr>
      <vt:lpstr>Болота</vt:lpstr>
      <vt:lpstr>Почва</vt:lpstr>
      <vt:lpstr>Серые лесные почвы поселка</vt:lpstr>
      <vt:lpstr>Растительность</vt:lpstr>
      <vt:lpstr>Лесообразующие породы деревьев</vt:lpstr>
      <vt:lpstr>Охраняемые виды растений</vt:lpstr>
      <vt:lpstr>Грибы и ягоды</vt:lpstr>
      <vt:lpstr>Животный мир</vt:lpstr>
      <vt:lpstr>Физико-географическое районирование</vt:lpstr>
      <vt:lpstr>Охраняемые природные объекты </vt:lpstr>
      <vt:lpstr>Слайд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Природа поселка Придорожный</dc:title>
  <dc:creator>Depo2</dc:creator>
  <cp:lastModifiedBy>5</cp:lastModifiedBy>
  <cp:revision>54</cp:revision>
  <dcterms:created xsi:type="dcterms:W3CDTF">2011-12-29T14:40:35Z</dcterms:created>
  <dcterms:modified xsi:type="dcterms:W3CDTF">2013-10-31T14:23:04Z</dcterms:modified>
</cp:coreProperties>
</file>