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20000" cy="12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 userDrawn="1"/>
        </p:nvSpPr>
        <p:spPr>
          <a:xfrm>
            <a:off x="7716106" y="6069000"/>
            <a:ext cx="978408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2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Двойная стрелка влево/вверх 6">
            <a:hlinkClick r:id="rId2" action="ppaction://hlinksldjump"/>
          </p:cNvPr>
          <p:cNvSpPr/>
          <p:nvPr userDrawn="1"/>
        </p:nvSpPr>
        <p:spPr>
          <a:xfrm>
            <a:off x="8052000" y="5829000"/>
            <a:ext cx="850392" cy="850392"/>
          </a:xfrm>
          <a:prstGeom prst="leftUpArrow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1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8.xml"/><Relationship Id="rId18" Type="http://schemas.openxmlformats.org/officeDocument/2006/relationships/slide" Target="slide36.xml"/><Relationship Id="rId26" Type="http://schemas.openxmlformats.org/officeDocument/2006/relationships/slide" Target="slide50.xml"/><Relationship Id="rId3" Type="http://schemas.openxmlformats.org/officeDocument/2006/relationships/slide" Target="slide4.xml"/><Relationship Id="rId21" Type="http://schemas.openxmlformats.org/officeDocument/2006/relationships/slide" Target="slide42.xml"/><Relationship Id="rId34" Type="http://schemas.openxmlformats.org/officeDocument/2006/relationships/slide" Target="slide32.xml"/><Relationship Id="rId7" Type="http://schemas.openxmlformats.org/officeDocument/2006/relationships/slide" Target="slide10.xml"/><Relationship Id="rId12" Type="http://schemas.openxmlformats.org/officeDocument/2006/relationships/slide" Target="slide16.xml"/><Relationship Id="rId17" Type="http://schemas.openxmlformats.org/officeDocument/2006/relationships/slide" Target="slide34.xml"/><Relationship Id="rId25" Type="http://schemas.openxmlformats.org/officeDocument/2006/relationships/slide" Target="slide48.xml"/><Relationship Id="rId33" Type="http://schemas.openxmlformats.org/officeDocument/2006/relationships/slide" Target="slide30.xml"/><Relationship Id="rId2" Type="http://schemas.openxmlformats.org/officeDocument/2006/relationships/image" Target="../media/image4.jpg"/><Relationship Id="rId16" Type="http://schemas.openxmlformats.org/officeDocument/2006/relationships/image" Target="../media/image8.jpeg"/><Relationship Id="rId20" Type="http://schemas.openxmlformats.org/officeDocument/2006/relationships/slide" Target="slide40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24" Type="http://schemas.openxmlformats.org/officeDocument/2006/relationships/slide" Target="slide46.xml"/><Relationship Id="rId32" Type="http://schemas.openxmlformats.org/officeDocument/2006/relationships/slide" Target="slide28.xml"/><Relationship Id="rId5" Type="http://schemas.openxmlformats.org/officeDocument/2006/relationships/slide" Target="slide6.xml"/><Relationship Id="rId15" Type="http://schemas.openxmlformats.org/officeDocument/2006/relationships/slide" Target="slide22.xml"/><Relationship Id="rId23" Type="http://schemas.openxmlformats.org/officeDocument/2006/relationships/slide" Target="slide44.xml"/><Relationship Id="rId28" Type="http://schemas.openxmlformats.org/officeDocument/2006/relationships/image" Target="../media/image10.jpeg"/><Relationship Id="rId10" Type="http://schemas.openxmlformats.org/officeDocument/2006/relationships/image" Target="../media/image7.jpeg"/><Relationship Id="rId19" Type="http://schemas.openxmlformats.org/officeDocument/2006/relationships/slide" Target="slide38.xml"/><Relationship Id="rId31" Type="http://schemas.openxmlformats.org/officeDocument/2006/relationships/slide" Target="slide26.xml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14" Type="http://schemas.openxmlformats.org/officeDocument/2006/relationships/slide" Target="slide20.xml"/><Relationship Id="rId22" Type="http://schemas.openxmlformats.org/officeDocument/2006/relationships/image" Target="../media/image9.jpeg"/><Relationship Id="rId27" Type="http://schemas.openxmlformats.org/officeDocument/2006/relationships/slide" Target="slide52.xml"/><Relationship Id="rId30" Type="http://schemas.openxmlformats.org/officeDocument/2006/relationships/image" Target="../media/image11.jpeg"/><Relationship Id="rId8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39552" y="692696"/>
            <a:ext cx="8229600" cy="52565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5800" dirty="0" smtClean="0">
                <a:solidFill>
                  <a:srgbClr val="002060"/>
                </a:solidFill>
                <a:latin typeface="Arial Narrow" pitchFamily="34" charset="0"/>
              </a:rPr>
              <a:t>Активируй презентацию</a:t>
            </a:r>
          </a:p>
          <a:p>
            <a:pPr indent="542925">
              <a:lnSpc>
                <a:spcPct val="150000"/>
              </a:lnSpc>
            </a:pPr>
            <a:r>
              <a:rPr lang="ru-RU" sz="5800" dirty="0" smtClean="0">
                <a:solidFill>
                  <a:srgbClr val="002060"/>
                </a:solidFill>
                <a:latin typeface="Arial Narrow" pitchFamily="34" charset="0"/>
              </a:rPr>
              <a:t> в режиме «Показ слайдов», выбери категорию,    баллы и начни игру. </a:t>
            </a:r>
          </a:p>
          <a:p>
            <a:pPr indent="542925">
              <a:lnSpc>
                <a:spcPct val="150000"/>
              </a:lnSpc>
            </a:pPr>
            <a:r>
              <a:rPr lang="ru-RU" sz="5800" dirty="0" smtClean="0">
                <a:solidFill>
                  <a:srgbClr val="002060"/>
                </a:solidFill>
                <a:latin typeface="Arial Narrow" pitchFamily="34" charset="0"/>
              </a:rPr>
              <a:t>Чем выше балл, тем сложнее вопрос викторины. </a:t>
            </a:r>
          </a:p>
          <a:p>
            <a:endParaRPr lang="ru-RU" sz="5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sz="5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sz="5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sz="5800" b="1" dirty="0" smtClean="0">
                <a:solidFill>
                  <a:srgbClr val="002060"/>
                </a:solidFill>
                <a:latin typeface="Arial Narrow" pitchFamily="34" charset="0"/>
              </a:rPr>
              <a:t>Удачной игры!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1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69000"/>
            <a:ext cx="8229600" cy="168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0" dirty="0"/>
              <a:t>Кто и в каком году написал слова гимна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Российской </a:t>
            </a:r>
            <a:r>
              <a:rPr lang="ru-RU" b="0" dirty="0"/>
              <a:t>Федерации</a:t>
            </a:r>
            <a:r>
              <a:rPr lang="ru-RU" b="0" dirty="0" smtClean="0"/>
              <a:t>?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1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000" y="1846500"/>
            <a:ext cx="3480000" cy="21825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Сергей Михалков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2000 </a:t>
            </a:r>
            <a:r>
              <a:rPr lang="ru-RU" dirty="0" smtClean="0"/>
              <a:t>году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kolanews.ru/site-specific/iskkra/upload/%D0%B4%D0%B5%D0%BA%D0%B0%D0%B1%D1%80%D1%8C/27384-article-wide-preview.jpg?0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000" y="1029000"/>
            <a:ext cx="4740000" cy="3555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9000"/>
            <a:ext cx="8229600" cy="198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0" dirty="0"/>
              <a:t>Когда, кем и при каких обстоятельствах была написана музыка к гимну Российской Федерации</a:t>
            </a:r>
            <a:r>
              <a:rPr lang="ru-RU" b="0" dirty="0" smtClean="0"/>
              <a:t>?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4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7200" y="2054778"/>
            <a:ext cx="423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Музыку к гимну написал Александр Александров 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1939 году, музыка была написана для гимна 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СССР.</a:t>
            </a:r>
            <a:endParaRPr lang="ru-RU" sz="2800" b="0" i="0" dirty="0"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4098" name="Picture 2" descr="https://avatars.mds.yandex.net/get-zen_doc/15270/pub_5ad0f8dd3dceb74b285da5dd_5ad0fb1961049348b6c061c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48" y="1149000"/>
            <a:ext cx="4193611" cy="38476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5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9000"/>
            <a:ext cx="8229600" cy="39943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0" dirty="0"/>
              <a:t>Какой город является самым "молодым"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в </a:t>
            </a:r>
            <a:r>
              <a:rPr lang="ru-RU" b="0" dirty="0"/>
              <a:t>маршруте Золотого Кольца и называется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в </a:t>
            </a:r>
            <a:r>
              <a:rPr lang="ru-RU" b="0" dirty="0"/>
              <a:t>народе "городом невест"?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45" y="2526000"/>
            <a:ext cx="2160000" cy="903000"/>
          </a:xfrm>
        </p:spPr>
        <p:txBody>
          <a:bodyPr/>
          <a:lstStyle/>
          <a:p>
            <a:r>
              <a:rPr lang="ru-RU" dirty="0" smtClean="0"/>
              <a:t>Иваново</a:t>
            </a:r>
            <a:endParaRPr lang="ru-RU" dirty="0"/>
          </a:p>
        </p:txBody>
      </p:sp>
      <p:pic>
        <p:nvPicPr>
          <p:cNvPr id="24578" name="Picture 2" descr="https://i.ytimg.com/vi/YLnaejgAeL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00" y="1269000"/>
            <a:ext cx="6559800" cy="36898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000" y="2349000"/>
            <a:ext cx="8229600" cy="180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0" dirty="0"/>
              <a:t>В каком городе </a:t>
            </a:r>
            <a:r>
              <a:rPr lang="ru-RU" b="0" dirty="0" smtClean="0"/>
              <a:t>Левша </a:t>
            </a:r>
            <a:r>
              <a:rPr lang="ru-RU" b="0" dirty="0"/>
              <a:t>блоху </a:t>
            </a:r>
            <a:r>
              <a:rPr lang="ru-RU" b="0" dirty="0" smtClean="0"/>
              <a:t>подковал </a:t>
            </a:r>
            <a:br>
              <a:rPr lang="ru-RU" b="0" dirty="0" smtClean="0"/>
            </a:br>
            <a:r>
              <a:rPr lang="ru-RU" b="0" dirty="0" smtClean="0"/>
              <a:t>(по повести Н.С. Лескова «Левша»)? </a:t>
            </a:r>
            <a:r>
              <a:rPr lang="ru-RU" b="0" dirty="0"/>
              <a:t/>
            </a:r>
            <a:br>
              <a:rPr lang="ru-RU" b="0" dirty="0"/>
            </a:b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2443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00" y="2084187"/>
            <a:ext cx="18348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 Туле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20482" name="Picture 2" descr="https://prigorod.info/images/places/tul-skaya-oblast/pamyatniki-i-skul-ptury/pamyatnik-levshe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00" y="1269000"/>
            <a:ext cx="6826667" cy="384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9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000" y="1989000"/>
            <a:ext cx="8229600" cy="168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0" dirty="0"/>
              <a:t>В </a:t>
            </a:r>
            <a:r>
              <a:rPr lang="ru-RU" b="0" dirty="0" smtClean="0"/>
              <a:t>каком российском </a:t>
            </a:r>
            <a:r>
              <a:rPr lang="ru-RU" b="0" dirty="0"/>
              <a:t>городе находится единственный в мире </a:t>
            </a:r>
            <a:r>
              <a:rPr lang="ru-RU" b="0" dirty="0" smtClean="0"/>
              <a:t>«Музей Мыши»?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00" y="1016245"/>
            <a:ext cx="3874800" cy="1143000"/>
          </a:xfrm>
        </p:spPr>
        <p:txBody>
          <a:bodyPr/>
          <a:lstStyle/>
          <a:p>
            <a:r>
              <a:rPr lang="ru-RU" dirty="0" smtClean="0"/>
              <a:t>Мышкин</a:t>
            </a:r>
            <a:endParaRPr lang="ru-RU" dirty="0"/>
          </a:p>
        </p:txBody>
      </p:sp>
      <p:pic>
        <p:nvPicPr>
          <p:cNvPr id="22530" name="Picture 2" descr="https://a.d-cd.net/fg912ds-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3710594"/>
            <a:ext cx="4140000" cy="276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avatars.mds.yandex.net/get-zen_doc/1668009/pub_5f7ef136dee66543989e08d0_5f7ef3cadee6654398a2f54f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00" y="240000"/>
            <a:ext cx="5143500" cy="3429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8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091" y="410616"/>
            <a:ext cx="7772400" cy="9242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ВСЕРОССИЙСКОЕ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ДЕТСКО-ЮНОШЕСКОЕ ВОЕННО-ПАТРИОТИЧЕСКОЕ </a:t>
            </a:r>
            <a:b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ОБЩЕСТВЕННОЕ ДВИЖЕНИЕ </a:t>
            </a:r>
            <a:b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«ЮНАРМИЯ»</a:t>
            </a:r>
            <a:r>
              <a:rPr lang="ru-RU" sz="2000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0240" y="1628801"/>
            <a:ext cx="7336904" cy="2472476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sz="3300" dirty="0">
                <a:solidFill>
                  <a:srgbClr val="002060"/>
                </a:solidFill>
                <a:latin typeface="Arial Narrow" pitchFamily="34" charset="0"/>
              </a:rPr>
              <a:t>Интерактивная викторина</a:t>
            </a:r>
          </a:p>
          <a:p>
            <a:pPr>
              <a:spcBef>
                <a:spcPts val="0"/>
              </a:spcBef>
            </a:pPr>
            <a:endParaRPr lang="ru-RU" sz="28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3300" b="1" dirty="0" smtClean="0">
                <a:solidFill>
                  <a:srgbClr val="002060"/>
                </a:solidFill>
                <a:latin typeface="Arial Narrow" pitchFamily="34" charset="0"/>
              </a:rPr>
              <a:t>«МЫ – РОССИЯ»,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посвящённая Дню России – государственному празднику Российской Федерации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52" y="1080706"/>
            <a:ext cx="1673992" cy="1512169"/>
          </a:xfrm>
          <a:prstGeom prst="rect">
            <a:avLst/>
          </a:prstGeom>
          <a:noFill/>
          <a:ln>
            <a:noFill/>
          </a:ln>
          <a:effectLst>
            <a:outerShdw blurRad="76200" dist="76200" dir="8400000" sx="103000" sy="103000" algn="tr" rotWithShape="0">
              <a:prstClr val="black">
                <a:alpha val="23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42881" y="6165304"/>
            <a:ext cx="6404317" cy="6001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Отдел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методического обеспечения администрации Главного штаба ВВПОД «ЮНАРМИЯ</a:t>
            </a:r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                                                             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Москва </a:t>
            </a:r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2021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год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68702" y="4101277"/>
            <a:ext cx="4196375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Мне о России надо говорить, </a:t>
            </a:r>
            <a:b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Да так, чтоб вслух стихи произносили, </a:t>
            </a:r>
            <a:b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Да так, чтоб захотелось повторить, </a:t>
            </a:r>
            <a:b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Сильнее всех имён сказать: Россия</a:t>
            </a:r>
            <a:r>
              <a:rPr lang="ru-RU" sz="20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!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А.А. Прокофьев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Picture 2" descr="https://tve24.ru/uploads/posts/2018-05/1526623445_russia-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8" y="872716"/>
            <a:ext cx="2400000" cy="16000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4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000" y="1869000"/>
            <a:ext cx="8589600" cy="276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0" dirty="0" smtClean="0"/>
              <a:t>Назовите современное название средневекового города Золотой Орды - Хаджи-Тархан,</a:t>
            </a:r>
            <a:br>
              <a:rPr lang="ru-RU" b="0" dirty="0" smtClean="0"/>
            </a:br>
            <a:r>
              <a:rPr lang="ru-RU" b="0" dirty="0" smtClean="0"/>
              <a:t> основанного в </a:t>
            </a:r>
            <a:r>
              <a:rPr lang="en-US" b="0" dirty="0"/>
              <a:t>XIII </a:t>
            </a:r>
            <a:r>
              <a:rPr lang="ru-RU" b="0" dirty="0" smtClean="0"/>
              <a:t>веке?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9624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9" y="2046000"/>
            <a:ext cx="3514800" cy="1143000"/>
          </a:xfrm>
        </p:spPr>
        <p:txBody>
          <a:bodyPr/>
          <a:lstStyle/>
          <a:p>
            <a:r>
              <a:rPr lang="ru-RU" dirty="0" smtClean="0"/>
              <a:t>Астрахань</a:t>
            </a:r>
            <a:endParaRPr lang="ru-RU" dirty="0"/>
          </a:p>
        </p:txBody>
      </p:sp>
      <p:pic>
        <p:nvPicPr>
          <p:cNvPr id="21506" name="Picture 2" descr="https://www.oblakatravel.ru/upload/iblock/873/kreml_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1269000"/>
            <a:ext cx="5752809" cy="384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49000"/>
            <a:ext cx="8229600" cy="276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0" dirty="0"/>
              <a:t>Куршская </a:t>
            </a:r>
            <a:r>
              <a:rPr lang="ru-RU" b="0" dirty="0" smtClean="0"/>
              <a:t>коса </a:t>
            </a:r>
            <a:r>
              <a:rPr lang="ru-RU" b="0" dirty="0"/>
              <a:t>(48 км) в </a:t>
            </a:r>
            <a:r>
              <a:rPr lang="ru-RU" b="0" dirty="0" smtClean="0"/>
              <a:t>Калининградской области является </a:t>
            </a:r>
            <a:r>
              <a:rPr lang="ru-RU" b="0" dirty="0"/>
              <a:t>уникальным местом, </a:t>
            </a:r>
            <a:r>
              <a:rPr lang="ru-RU" b="0" dirty="0" smtClean="0"/>
              <a:t>включена </a:t>
            </a:r>
            <a:br>
              <a:rPr lang="ru-RU" b="0" dirty="0" smtClean="0"/>
            </a:br>
            <a:r>
              <a:rPr lang="ru-RU" b="0" dirty="0" smtClean="0"/>
              <a:t>в </a:t>
            </a:r>
            <a:r>
              <a:rPr lang="ru-RU" b="0" dirty="0"/>
              <a:t>список объектов ЮНЕСКО.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Чем </a:t>
            </a:r>
            <a:r>
              <a:rPr lang="ru-RU" b="0" dirty="0"/>
              <a:t>знаменит </a:t>
            </a:r>
            <a:r>
              <a:rPr lang="ru-RU" b="0" dirty="0" smtClean="0"/>
              <a:t>ландшафт Куршской косы?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1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683" y="1688999"/>
            <a:ext cx="3600000" cy="2620239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Куршская коса славится разнообразием природных ландшафтов. 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23554" name="Picture 2" descr="https://konstruktortestov.ru/files/299d/6a54/e218/b7b0/56a3/0e5a/3dcb/1e22/3563706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93" y="1509000"/>
            <a:ext cx="5050720" cy="276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2000" y="4309239"/>
            <a:ext cx="71420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На узкой полоске земли можно встретить песчаные дюны, болота, дубравы, боры, озера, пляжи, тростниковые заводи.</a:t>
            </a:r>
          </a:p>
        </p:txBody>
      </p:sp>
    </p:spTree>
    <p:extLst>
      <p:ext uri="{BB962C8B-B14F-4D97-AF65-F5344CB8AC3E}">
        <p14:creationId xmlns:p14="http://schemas.microsoft.com/office/powerpoint/2010/main" val="10609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 rot="10800000" flipV="1">
            <a:off x="612000" y="1749000"/>
            <a:ext cx="8040000" cy="23936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9331" rIns="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      </a:t>
            </a:r>
            <a:r>
              <a:rPr lang="ru-RU" b="0" dirty="0">
                <a:solidFill>
                  <a:srgbClr val="002060"/>
                </a:solidFill>
                <a:latin typeface="Arial Narrow" panose="020B0606020202030204" pitchFamily="34" charset="0"/>
              </a:rPr>
              <a:t>Самая большая в мире средневековая крепость находится в России. </a:t>
            </a:r>
            <a:r>
              <a:rPr lang="ru-RU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Назовите её.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3" y="969000"/>
            <a:ext cx="3777677" cy="3660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Московский Кремль </a:t>
            </a:r>
            <a:r>
              <a:rPr lang="ru-RU" b="0" dirty="0" smtClean="0"/>
              <a:t>—</a:t>
            </a:r>
            <a:r>
              <a:rPr lang="ru-RU" b="0" dirty="0"/>
              <a:t> самая большая </a:t>
            </a:r>
            <a:r>
              <a:rPr lang="ru-RU" b="0" dirty="0" smtClean="0"/>
              <a:t>средне-вековая</a:t>
            </a:r>
            <a:r>
              <a:rPr lang="ru-RU" b="0" dirty="0"/>
              <a:t> крепость в </a:t>
            </a:r>
            <a:r>
              <a:rPr lang="ru-RU" b="0" dirty="0" smtClean="0"/>
              <a:t>мире. </a:t>
            </a:r>
            <a:r>
              <a:rPr lang="ru-RU" b="0" dirty="0" smtClean="0"/>
              <a:t>Он </a:t>
            </a:r>
            <a:r>
              <a:rPr lang="ru-RU" b="0" dirty="0"/>
              <a:t>занимает 277 000 </a:t>
            </a:r>
            <a:r>
              <a:rPr lang="ru-RU" b="0" dirty="0" smtClean="0"/>
              <a:t>м2, </a:t>
            </a:r>
            <a:r>
              <a:rPr lang="ru-RU" b="0" dirty="0"/>
              <a:t>а длина его </a:t>
            </a:r>
            <a:r>
              <a:rPr lang="ru-RU" b="0" dirty="0" smtClean="0"/>
              <a:t>стен достигает </a:t>
            </a:r>
            <a:r>
              <a:rPr lang="ru-RU" b="0" dirty="0"/>
              <a:t>2 235 м.</a:t>
            </a:r>
            <a:endParaRPr lang="ru-RU" dirty="0"/>
          </a:p>
        </p:txBody>
      </p:sp>
      <p:pic>
        <p:nvPicPr>
          <p:cNvPr id="8194" name="Picture 2" descr="https://rukivnogi.com/images/articles/1_jpg(46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00" y="1269000"/>
            <a:ext cx="4425494" cy="291826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00" y="1869000"/>
            <a:ext cx="8652000" cy="240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0" dirty="0" smtClean="0"/>
              <a:t>  </a:t>
            </a:r>
            <a:br>
              <a:rPr lang="ru-RU" b="0" dirty="0" smtClean="0"/>
            </a:br>
            <a:r>
              <a:rPr lang="ru-RU" b="0" dirty="0" smtClean="0"/>
              <a:t> </a:t>
            </a:r>
            <a:r>
              <a:rPr lang="ru-RU" b="0" dirty="0"/>
              <a:t>Назовите </a:t>
            </a:r>
            <a:r>
              <a:rPr lang="ru-RU" b="0" dirty="0" smtClean="0"/>
              <a:t>самый протяженный </a:t>
            </a:r>
            <a:r>
              <a:rPr lang="ru-RU" b="0" dirty="0"/>
              <a:t>в мире </a:t>
            </a:r>
            <a:r>
              <a:rPr lang="ru-RU" b="0" dirty="0" smtClean="0"/>
              <a:t>лес, расположенный в </a:t>
            </a:r>
            <a:r>
              <a:rPr lang="ru-RU" b="0" dirty="0"/>
              <a:t>России.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/>
              <a:t/>
            </a:r>
            <a:br>
              <a:rPr lang="ru-RU" b="0" dirty="0"/>
            </a:b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0108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669001"/>
            <a:ext cx="3394800" cy="5520000"/>
          </a:xfrm>
        </p:spPr>
        <p:txBody>
          <a:bodyPr>
            <a:normAutofit/>
          </a:bodyPr>
          <a:lstStyle/>
          <a:p>
            <a:r>
              <a:rPr lang="ru-RU" dirty="0"/>
              <a:t>Сибирская </a:t>
            </a:r>
            <a:r>
              <a:rPr lang="ru-RU" dirty="0" smtClean="0"/>
              <a:t>тайга - </a:t>
            </a:r>
            <a:r>
              <a:rPr lang="ru-RU" b="0" dirty="0" smtClean="0"/>
              <a:t>самый </a:t>
            </a:r>
            <a:r>
              <a:rPr lang="ru-RU" b="0" dirty="0"/>
              <a:t>длинный лес нашей планеты занимает площадь 3,5 млн км²,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а </a:t>
            </a:r>
            <a:r>
              <a:rPr lang="ru-RU" b="0" dirty="0"/>
              <a:t>с севера на юг протянулся на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1</a:t>
            </a:r>
            <a:r>
              <a:rPr lang="ru-RU" b="0" dirty="0"/>
              <a:t> 600 км</a:t>
            </a:r>
            <a:r>
              <a:rPr lang="ru-RU" b="0" dirty="0" smtClean="0"/>
              <a:t>.</a:t>
            </a:r>
            <a:endParaRPr lang="ru-RU" b="0" dirty="0"/>
          </a:p>
        </p:txBody>
      </p:sp>
      <p:pic>
        <p:nvPicPr>
          <p:cNvPr id="7170" name="Picture 2" descr="https://kladraz.ru/upload/blogs2/2016/6/3081_3da4dea74169331e647cdb212452e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000" y="1509000"/>
            <a:ext cx="4566975" cy="31757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2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00" y="1989000"/>
            <a:ext cx="8229600" cy="186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0" dirty="0"/>
              <a:t>Назовите самый крупный источник пресной воды на планете, который находится в нашей стране.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200" y="1404488"/>
            <a:ext cx="2794800" cy="3240000"/>
          </a:xfrm>
        </p:spPr>
        <p:txBody>
          <a:bodyPr>
            <a:normAutofit fontScale="90000"/>
          </a:bodyPr>
          <a:lstStyle/>
          <a:p>
            <a:r>
              <a:rPr lang="ru-RU" dirty="0"/>
              <a:t>О</a:t>
            </a:r>
            <a:r>
              <a:rPr lang="ru-RU" dirty="0" smtClean="0"/>
              <a:t>зеро Байкал </a:t>
            </a:r>
            <a:r>
              <a:rPr lang="ru-RU" b="0" dirty="0" smtClean="0"/>
              <a:t>— </a:t>
            </a:r>
            <a:r>
              <a:rPr lang="ru-RU" b="0" dirty="0"/>
              <a:t>самое глубокое озеро в мире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и </a:t>
            </a:r>
            <a:r>
              <a:rPr lang="ru-RU" b="0" dirty="0"/>
              <a:t>самый крупный источник пресной воды на планете. </a:t>
            </a:r>
            <a:endParaRPr lang="ru-RU" dirty="0"/>
          </a:p>
        </p:txBody>
      </p:sp>
      <p:pic>
        <p:nvPicPr>
          <p:cNvPr id="5122" name="Picture 2" descr="https://kladraz.ru/upload/blogs2/2016/6/3081_6d4f50f1d4e44b72302931b6bd16ee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62" y="1029000"/>
            <a:ext cx="5737087" cy="384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2860050" y="277204"/>
            <a:ext cx="1154356" cy="78809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6" name="Прямоугольник 35">
            <a:hlinkClick r:id="rId5" action="ppaction://hlinksldjump"/>
          </p:cNvPr>
          <p:cNvSpPr/>
          <p:nvPr/>
        </p:nvSpPr>
        <p:spPr>
          <a:xfrm>
            <a:off x="4070700" y="263610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7" name="Прямоугольник 36">
            <a:hlinkClick r:id="rId6" action="ppaction://hlinksldjump"/>
          </p:cNvPr>
          <p:cNvSpPr/>
          <p:nvPr/>
        </p:nvSpPr>
        <p:spPr>
          <a:xfrm>
            <a:off x="5292000" y="287280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8" name="Прямоугольник 37">
            <a:hlinkClick r:id="rId7" action="ppaction://hlinksldjump"/>
          </p:cNvPr>
          <p:cNvSpPr/>
          <p:nvPr/>
        </p:nvSpPr>
        <p:spPr>
          <a:xfrm>
            <a:off x="6552000" y="263610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9" name="Прямоугольник 38">
            <a:hlinkClick r:id="rId8" action="ppaction://hlinksldjump"/>
          </p:cNvPr>
          <p:cNvSpPr/>
          <p:nvPr/>
        </p:nvSpPr>
        <p:spPr>
          <a:xfrm>
            <a:off x="7812000" y="287280"/>
            <a:ext cx="1200000" cy="75501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6643" y="1727842"/>
            <a:ext cx="2558133" cy="965340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hlinkClick r:id="rId11" action="ppaction://hlinksldjump"/>
          </p:cNvPr>
          <p:cNvSpPr/>
          <p:nvPr/>
        </p:nvSpPr>
        <p:spPr>
          <a:xfrm>
            <a:off x="2807220" y="1701300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3" name="Прямоугольник 42">
            <a:hlinkClick r:id="rId12" action="ppaction://hlinksldjump"/>
          </p:cNvPr>
          <p:cNvSpPr/>
          <p:nvPr/>
        </p:nvSpPr>
        <p:spPr>
          <a:xfrm>
            <a:off x="4042966" y="1704172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4" name="Прямоугольник 43">
            <a:hlinkClick r:id="rId13" action="ppaction://hlinksldjump"/>
          </p:cNvPr>
          <p:cNvSpPr/>
          <p:nvPr/>
        </p:nvSpPr>
        <p:spPr>
          <a:xfrm>
            <a:off x="5264266" y="1727842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5" name="Прямоугольник 44">
            <a:hlinkClick r:id="rId14" action="ppaction://hlinksldjump"/>
          </p:cNvPr>
          <p:cNvSpPr/>
          <p:nvPr/>
        </p:nvSpPr>
        <p:spPr>
          <a:xfrm>
            <a:off x="6524266" y="1704172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6" name="Прямоугольник 45">
            <a:hlinkClick r:id="rId15" action="ppaction://hlinksldjump"/>
          </p:cNvPr>
          <p:cNvSpPr/>
          <p:nvPr/>
        </p:nvSpPr>
        <p:spPr>
          <a:xfrm>
            <a:off x="7784266" y="1727842"/>
            <a:ext cx="1200000" cy="75501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22851" y="263610"/>
            <a:ext cx="2558133" cy="965340"/>
          </a:xfrm>
          <a:prstGeom prst="round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>
            <a:hlinkClick r:id="rId17" action="ppaction://hlinksldjump"/>
          </p:cNvPr>
          <p:cNvSpPr/>
          <p:nvPr/>
        </p:nvSpPr>
        <p:spPr>
          <a:xfrm>
            <a:off x="2814406" y="4284015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5" name="Прямоугольник 54">
            <a:hlinkClick r:id="rId18" action="ppaction://hlinksldjump"/>
          </p:cNvPr>
          <p:cNvSpPr/>
          <p:nvPr/>
        </p:nvSpPr>
        <p:spPr>
          <a:xfrm>
            <a:off x="4025056" y="4284015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6" name="Прямоугольник 55">
            <a:hlinkClick r:id="rId19" action="ppaction://hlinksldjump"/>
          </p:cNvPr>
          <p:cNvSpPr/>
          <p:nvPr/>
        </p:nvSpPr>
        <p:spPr>
          <a:xfrm>
            <a:off x="5246356" y="4307685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7" name="Прямоугольник 56">
            <a:hlinkClick r:id="rId20" action="ppaction://hlinksldjump"/>
          </p:cNvPr>
          <p:cNvSpPr/>
          <p:nvPr/>
        </p:nvSpPr>
        <p:spPr>
          <a:xfrm>
            <a:off x="6536640" y="4190460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8" name="Прямоугольник 57">
            <a:hlinkClick r:id="rId21" action="ppaction://hlinksldjump"/>
          </p:cNvPr>
          <p:cNvSpPr/>
          <p:nvPr/>
        </p:nvSpPr>
        <p:spPr>
          <a:xfrm>
            <a:off x="7796640" y="4214130"/>
            <a:ext cx="1200000" cy="75501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77207" y="4278090"/>
            <a:ext cx="2558133" cy="965340"/>
          </a:xfrm>
          <a:prstGeom prst="roundRect">
            <a:avLst/>
          </a:prstGeom>
          <a:blipFill dpi="0"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hlinkClick r:id="rId23" action="ppaction://hlinksldjump"/>
          </p:cNvPr>
          <p:cNvSpPr/>
          <p:nvPr/>
        </p:nvSpPr>
        <p:spPr>
          <a:xfrm>
            <a:off x="2923756" y="5629560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1" name="Прямоугольник 60">
            <a:hlinkClick r:id="rId24" action="ppaction://hlinksldjump"/>
          </p:cNvPr>
          <p:cNvSpPr/>
          <p:nvPr/>
        </p:nvSpPr>
        <p:spPr>
          <a:xfrm>
            <a:off x="4134406" y="5629560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2" name="Прямоугольник 61">
            <a:hlinkClick r:id="rId25" action="ppaction://hlinksldjump"/>
          </p:cNvPr>
          <p:cNvSpPr/>
          <p:nvPr/>
        </p:nvSpPr>
        <p:spPr>
          <a:xfrm>
            <a:off x="5355706" y="5653230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3" name="Прямоугольник 62">
            <a:hlinkClick r:id="rId26" action="ppaction://hlinksldjump"/>
          </p:cNvPr>
          <p:cNvSpPr/>
          <p:nvPr/>
        </p:nvSpPr>
        <p:spPr>
          <a:xfrm>
            <a:off x="6615706" y="5629560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4" name="Прямоугольник 63">
            <a:hlinkClick r:id="rId27" action="ppaction://hlinksldjump"/>
          </p:cNvPr>
          <p:cNvSpPr/>
          <p:nvPr/>
        </p:nvSpPr>
        <p:spPr>
          <a:xfrm>
            <a:off x="7875706" y="5653230"/>
            <a:ext cx="1200000" cy="75501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247" y="5612910"/>
            <a:ext cx="2558133" cy="965340"/>
          </a:xfrm>
          <a:prstGeom prst="roundRect">
            <a:avLst/>
          </a:prstGeom>
          <a:blipFill dpi="0"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hlinkClick r:id="rId29" action="ppaction://hlinksldjump"/>
          </p:cNvPr>
          <p:cNvSpPr/>
          <p:nvPr/>
        </p:nvSpPr>
        <p:spPr>
          <a:xfrm>
            <a:off x="2831850" y="2949645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05557" y="2994720"/>
            <a:ext cx="2558133" cy="965340"/>
          </a:xfrm>
          <a:prstGeom prst="roundRect">
            <a:avLst/>
          </a:prstGeom>
          <a:blipFill dpi="0"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hlinkClick r:id="rId31" action="ppaction://hlinksldjump"/>
          </p:cNvPr>
          <p:cNvSpPr/>
          <p:nvPr/>
        </p:nvSpPr>
        <p:spPr>
          <a:xfrm>
            <a:off x="4031850" y="2976735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7" name="Прямоугольник 86">
            <a:hlinkClick r:id="rId32" action="ppaction://hlinksldjump"/>
          </p:cNvPr>
          <p:cNvSpPr/>
          <p:nvPr/>
        </p:nvSpPr>
        <p:spPr>
          <a:xfrm>
            <a:off x="5253150" y="3000405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8" name="Прямоугольник 87">
            <a:hlinkClick r:id="rId33" action="ppaction://hlinksldjump"/>
          </p:cNvPr>
          <p:cNvSpPr/>
          <p:nvPr/>
        </p:nvSpPr>
        <p:spPr>
          <a:xfrm>
            <a:off x="6513150" y="2976735"/>
            <a:ext cx="1200000" cy="72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9" name="Прямоугольник 88">
            <a:hlinkClick r:id="rId34" action="ppaction://hlinksldjump"/>
          </p:cNvPr>
          <p:cNvSpPr/>
          <p:nvPr/>
        </p:nvSpPr>
        <p:spPr>
          <a:xfrm>
            <a:off x="7773150" y="3000405"/>
            <a:ext cx="1200000" cy="75501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ru-RU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500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0797" y="222603"/>
            <a:ext cx="27010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Символы России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724" y="2079828"/>
            <a:ext cx="27454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Города России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1082" y="2992294"/>
            <a:ext cx="141936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Моя</a:t>
            </a:r>
          </a:p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Россия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874" y="4494097"/>
            <a:ext cx="22284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Пословицы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1914" y="5931919"/>
            <a:ext cx="20850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Сказки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8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80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000" y="1749000"/>
            <a:ext cx="8229600" cy="192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0" dirty="0"/>
              <a:t>Назовите самые старые горы в мире, которые находятся на территории России.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9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00" y="789000"/>
            <a:ext cx="4114800" cy="3600000"/>
          </a:xfrm>
        </p:spPr>
        <p:txBody>
          <a:bodyPr>
            <a:normAutofit/>
          </a:bodyPr>
          <a:lstStyle/>
          <a:p>
            <a:r>
              <a:rPr lang="ru-RU" dirty="0" smtClean="0"/>
              <a:t>Уральские горы </a:t>
            </a:r>
            <a:r>
              <a:rPr lang="ru-RU" b="0" dirty="0"/>
              <a:t>— самые старые горы в мире. Расположенная в Кусинском районе </a:t>
            </a:r>
            <a:r>
              <a:rPr lang="ru-RU" b="0" dirty="0" smtClean="0"/>
              <a:t>гора </a:t>
            </a:r>
            <a:r>
              <a:rPr lang="ru-RU" b="0" dirty="0"/>
              <a:t>Карандаш возникла </a:t>
            </a:r>
            <a:r>
              <a:rPr lang="ru-RU" b="0" dirty="0" smtClean="0"/>
              <a:t>4,2 </a:t>
            </a:r>
            <a:r>
              <a:rPr lang="ru-RU" b="0" dirty="0"/>
              <a:t>миллиарда лет назад. </a:t>
            </a:r>
            <a:endParaRPr lang="ru-RU" dirty="0"/>
          </a:p>
        </p:txBody>
      </p:sp>
      <p:pic>
        <p:nvPicPr>
          <p:cNvPr id="6146" name="Picture 2" descr="https://nashural.ru/assets/uploads/P7070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826" y="1269000"/>
            <a:ext cx="4339012" cy="28940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2000" y="4393043"/>
            <a:ext cx="597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Когда-то Уральские горы были очень высокими, но теперь от прежних гор остались только основания.</a:t>
            </a:r>
          </a:p>
        </p:txBody>
      </p:sp>
    </p:spTree>
    <p:extLst>
      <p:ext uri="{BB962C8B-B14F-4D97-AF65-F5344CB8AC3E}">
        <p14:creationId xmlns:p14="http://schemas.microsoft.com/office/powerpoint/2010/main" val="38902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00" y="1989000"/>
            <a:ext cx="8229600" cy="240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0" dirty="0" smtClean="0"/>
              <a:t>Назовите крупнейший </a:t>
            </a:r>
            <a:r>
              <a:rPr lang="ru-RU" b="0" dirty="0"/>
              <a:t>на Земле замкнутый водоем, который классифицируют как самое большое </a:t>
            </a:r>
            <a:r>
              <a:rPr lang="ru-RU" b="0" dirty="0" smtClean="0"/>
              <a:t>озеро или море.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7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1854761"/>
            <a:ext cx="2554800" cy="2314362"/>
          </a:xfrm>
        </p:spPr>
        <p:txBody>
          <a:bodyPr/>
          <a:lstStyle/>
          <a:p>
            <a:r>
              <a:rPr lang="ru-RU" dirty="0" smtClean="0"/>
              <a:t>Каспийское море</a:t>
            </a:r>
            <a:endParaRPr lang="ru-RU" dirty="0"/>
          </a:p>
        </p:txBody>
      </p:sp>
      <p:pic>
        <p:nvPicPr>
          <p:cNvPr id="9218" name="Picture 2" descr="https://www.4sync.com/web/get/s.dolya/blog/@2016/@top10/5%20%D0%B4%D0%B5%D0%BA%D0%B0%D0%B1%D1%80%D1%8F/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00" y="1091941"/>
            <a:ext cx="5758202" cy="384000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9000"/>
            <a:ext cx="8229600" cy="2160000"/>
          </a:xfrm>
        </p:spPr>
        <p:txBody>
          <a:bodyPr>
            <a:normAutofit/>
          </a:bodyPr>
          <a:lstStyle/>
          <a:p>
            <a:r>
              <a:rPr lang="ru-RU" dirty="0" smtClean="0"/>
              <a:t>Продолжи пословицу: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/>
              <a:t>Народное братство дороже всякого </a:t>
            </a:r>
            <a:r>
              <a:rPr lang="ru-RU" b="0" dirty="0" smtClean="0"/>
              <a:t>……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7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1516825"/>
            <a:ext cx="3715277" cy="3000000"/>
          </a:xfrm>
        </p:spPr>
        <p:txBody>
          <a:bodyPr>
            <a:normAutofit/>
          </a:bodyPr>
          <a:lstStyle/>
          <a:p>
            <a:r>
              <a:rPr lang="ru-RU" b="0" dirty="0"/>
              <a:t>Народное братство дороже всякого </a:t>
            </a:r>
            <a:r>
              <a:rPr lang="ru-RU" dirty="0" smtClean="0"/>
              <a:t>богатства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10242" name="Picture 2" descr="https://ds05.infourok.ru/uploads/ex/0386/0001016d-fba0b2a3/hello_html_m9b3dc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00" y="1389000"/>
            <a:ext cx="5198601" cy="31278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6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50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Продолжи пословицу:</a:t>
            </a:r>
            <a:br>
              <a:rPr lang="ru-RU" dirty="0" smtClean="0"/>
            </a:br>
            <a:r>
              <a:rPr lang="ru-RU" b="0" dirty="0" smtClean="0"/>
              <a:t>Напоролись враги на русские …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363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00" y="1509000"/>
            <a:ext cx="3240000" cy="2343000"/>
          </a:xfrm>
        </p:spPr>
        <p:txBody>
          <a:bodyPr/>
          <a:lstStyle/>
          <a:p>
            <a:r>
              <a:rPr lang="ru-RU" b="0" dirty="0" smtClean="0"/>
              <a:t>Напоролись враги на русские </a:t>
            </a:r>
            <a:r>
              <a:rPr lang="ru-RU" dirty="0" smtClean="0"/>
              <a:t>штыки</a:t>
            </a:r>
            <a:endParaRPr lang="ru-RU" dirty="0"/>
          </a:p>
        </p:txBody>
      </p:sp>
      <p:pic>
        <p:nvPicPr>
          <p:cNvPr id="11266" name="Picture 2" descr="https://warfiles.ru/uploads/posts/2020-08/1598236699_ye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1999" y="1301205"/>
            <a:ext cx="4953333" cy="34598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9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29528"/>
            <a:ext cx="8229600" cy="16994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Продолжи пословицу:</a:t>
            </a:r>
            <a:br>
              <a:rPr lang="ru-RU" dirty="0" smtClean="0"/>
            </a:br>
            <a:r>
              <a:rPr lang="ru-RU" b="0" dirty="0" smtClean="0"/>
              <a:t>От работы кони дохнут, а … …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9627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00" y="1869000"/>
            <a:ext cx="3960000" cy="2223000"/>
          </a:xfrm>
        </p:spPr>
        <p:txBody>
          <a:bodyPr>
            <a:normAutofit/>
          </a:bodyPr>
          <a:lstStyle/>
          <a:p>
            <a:r>
              <a:rPr lang="ru-RU" b="0" dirty="0" smtClean="0"/>
              <a:t>От работы кони дохнут, а </a:t>
            </a:r>
            <a:r>
              <a:rPr lang="ru-RU" dirty="0" smtClean="0"/>
              <a:t>люди крепнут</a:t>
            </a:r>
            <a:endParaRPr lang="ru-RU" dirty="0"/>
          </a:p>
        </p:txBody>
      </p:sp>
      <p:pic>
        <p:nvPicPr>
          <p:cNvPr id="12290" name="Picture 2" descr="https://www.culture.ru/storage/images/08dbe372dd4d3d6248f75a7b20a41fa1/0d82e70919270f223595730b5d5365b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63" y="1869000"/>
            <a:ext cx="4768326" cy="252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49000"/>
            <a:ext cx="8229600" cy="204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0" dirty="0" smtClean="0"/>
              <a:t>Назовите государственные символы</a:t>
            </a:r>
            <a:br>
              <a:rPr lang="ru-RU" b="0" dirty="0" smtClean="0"/>
            </a:br>
            <a:r>
              <a:rPr lang="ru-RU" b="0" dirty="0" smtClean="0"/>
              <a:t> </a:t>
            </a:r>
            <a:r>
              <a:rPr lang="ru-RU" b="0" dirty="0"/>
              <a:t>Российской </a:t>
            </a:r>
            <a:r>
              <a:rPr lang="ru-RU" b="0" dirty="0" smtClean="0"/>
              <a:t>Федерации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6610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00" y="1029000"/>
            <a:ext cx="8229600" cy="312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sz="3600" dirty="0" smtClean="0"/>
              <a:t>Продолжи пословицу:</a:t>
            </a:r>
            <a:br>
              <a:rPr lang="ru-RU" sz="3600" dirty="0" smtClean="0"/>
            </a:br>
            <a:r>
              <a:rPr lang="ru-RU" sz="3600" b="0" dirty="0" smtClean="0"/>
              <a:t>Новгород </a:t>
            </a:r>
            <a:r>
              <a:rPr lang="ru-RU" sz="3600" b="0" dirty="0"/>
              <a:t>– отец, Киев – мать, Москва – сердце, </a:t>
            </a:r>
            <a:r>
              <a:rPr lang="ru-RU" sz="3600" b="0" dirty="0" smtClean="0"/>
              <a:t>Петербург – …</a:t>
            </a:r>
            <a:r>
              <a:rPr lang="ru-RU" sz="3600" b="0" dirty="0"/>
              <a:t/>
            </a:r>
            <a:br>
              <a:rPr lang="ru-RU" sz="3600" b="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079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1029000"/>
            <a:ext cx="3600000" cy="3240000"/>
          </a:xfrm>
        </p:spPr>
        <p:txBody>
          <a:bodyPr>
            <a:normAutofit/>
          </a:bodyPr>
          <a:lstStyle/>
          <a:p>
            <a:r>
              <a:rPr lang="ru-RU" b="0" dirty="0"/>
              <a:t>Новгород – отец, Киев – мать,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Москва </a:t>
            </a:r>
            <a:r>
              <a:rPr lang="ru-RU" b="0" dirty="0"/>
              <a:t>– сердце, </a:t>
            </a:r>
            <a:r>
              <a:rPr lang="ru-RU" b="0" dirty="0" smtClean="0"/>
              <a:t>Петербург</a:t>
            </a:r>
            <a:r>
              <a:rPr lang="ru-RU" b="0" dirty="0"/>
              <a:t> </a:t>
            </a:r>
            <a:r>
              <a:rPr lang="ru-RU" b="0" dirty="0" smtClean="0"/>
              <a:t>– </a:t>
            </a:r>
            <a:r>
              <a:rPr lang="ru-RU" dirty="0" smtClean="0"/>
              <a:t>голова </a:t>
            </a:r>
            <a:endParaRPr lang="ru-RU" dirty="0"/>
          </a:p>
        </p:txBody>
      </p:sp>
      <p:pic>
        <p:nvPicPr>
          <p:cNvPr id="13314" name="Picture 2" descr="https://avatars.mds.yandex.net/get-zen_doc/1875669/pub_5f9b7c1738725f3ad6aed1ce_5f9b7c214f93a25b146530d7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00" y="1139533"/>
            <a:ext cx="4837788" cy="32090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7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Продолжи пословицу:</a:t>
            </a:r>
            <a:br>
              <a:rPr lang="ru-RU" dirty="0" smtClean="0"/>
            </a:br>
            <a:r>
              <a:rPr lang="ru-RU" b="0" dirty="0" smtClean="0"/>
              <a:t>Гол как сокол, а … …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9975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000" y="1869000"/>
            <a:ext cx="3154800" cy="2640000"/>
          </a:xfrm>
        </p:spPr>
        <p:txBody>
          <a:bodyPr>
            <a:normAutofit/>
          </a:bodyPr>
          <a:lstStyle/>
          <a:p>
            <a:r>
              <a:rPr lang="ru-RU" b="0" dirty="0" smtClean="0"/>
              <a:t>Гол как сокол, </a:t>
            </a:r>
            <a:br>
              <a:rPr lang="ru-RU" b="0" dirty="0" smtClean="0"/>
            </a:br>
            <a:r>
              <a:rPr lang="ru-RU" b="0" dirty="0" smtClean="0"/>
              <a:t>а </a:t>
            </a:r>
            <a:r>
              <a:rPr lang="ru-RU" dirty="0" smtClean="0"/>
              <a:t>остёр как топор</a:t>
            </a:r>
            <a:endParaRPr lang="ru-RU" dirty="0"/>
          </a:p>
        </p:txBody>
      </p:sp>
      <p:pic>
        <p:nvPicPr>
          <p:cNvPr id="14338" name="Picture 2" descr="https://avatars.mds.yandex.net/get-zen_doc/3415135/pub_5f00df3a1f2d5110462e2384_5f00e1e9ef7d7560db5039e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000" y="1989000"/>
            <a:ext cx="4754716" cy="252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7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9000"/>
            <a:ext cx="8229600" cy="210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0" dirty="0"/>
              <a:t>В каком государстве жили герои многих русских народных сказок</a:t>
            </a:r>
            <a:r>
              <a:rPr lang="ru-RU" b="0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6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20" y="2109000"/>
            <a:ext cx="3960000" cy="2343000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/>
              <a:t>В тридевятом </a:t>
            </a:r>
            <a:r>
              <a:rPr lang="ru-RU" sz="3600" b="0" dirty="0"/>
              <a:t>царстве, 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в </a:t>
            </a:r>
            <a:r>
              <a:rPr lang="ru-RU" sz="3600" b="0" dirty="0"/>
              <a:t>тридесятом государстве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4" name="Picture 4" descr="https://www.culture.ru/storage/images/92bb57892313eeb1f24bab3252fadf26/6cf26ecc1212510f219e307fc00f34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20" y="1509000"/>
            <a:ext cx="4599962" cy="32478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600" y="549000"/>
            <a:ext cx="8434800" cy="41143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Угадай сказку по описанию на современный лад:</a:t>
            </a:r>
            <a:br>
              <a:rPr lang="ru-RU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Старый </a:t>
            </a:r>
            <a:r>
              <a:rPr lang="ru-RU" b="0" dirty="0"/>
              <a:t>фермер собирает разношерстную команду профессионалов для борьбы с овощем-мутантом.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7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08999"/>
            <a:ext cx="2314800" cy="1143000"/>
          </a:xfrm>
        </p:spPr>
        <p:txBody>
          <a:bodyPr/>
          <a:lstStyle/>
          <a:p>
            <a:r>
              <a:rPr lang="ru-RU" dirty="0" smtClean="0"/>
              <a:t>«Репка»</a:t>
            </a:r>
            <a:endParaRPr lang="ru-RU" dirty="0"/>
          </a:p>
        </p:txBody>
      </p:sp>
      <p:pic>
        <p:nvPicPr>
          <p:cNvPr id="17410" name="Picture 2" descr="https://www.culture.ru/storage/images/649ed5ba651560aef883e63022d2e1bf/a5d9685bf0fa07fab2a0f144cfbea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00" y="1137440"/>
            <a:ext cx="6383575" cy="42291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309000"/>
            <a:ext cx="8434800" cy="5194362"/>
          </a:xfrm>
        </p:spPr>
        <p:txBody>
          <a:bodyPr>
            <a:normAutofit/>
          </a:bodyPr>
          <a:lstStyle/>
          <a:p>
            <a:r>
              <a:rPr lang="ru-RU" dirty="0" smtClean="0"/>
              <a:t>Угадай сказку по описанию на современный лад: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 smtClean="0"/>
              <a:t>Тихая</a:t>
            </a:r>
            <a:r>
              <a:rPr lang="ru-RU" b="0" dirty="0"/>
              <a:t>, мирная, дружная жизнь соседей по коммуналке оказалась грубо разрушена. Рейдерский захват дома в престижном, экологически чистом районе, привёл к полному разрушению жилища. К счастью, никто не пострадал.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1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00" y="1667525"/>
            <a:ext cx="2794800" cy="1143000"/>
          </a:xfrm>
        </p:spPr>
        <p:txBody>
          <a:bodyPr/>
          <a:lstStyle/>
          <a:p>
            <a:r>
              <a:rPr lang="ru-RU" dirty="0" smtClean="0"/>
              <a:t>«Теремок»</a:t>
            </a:r>
            <a:endParaRPr lang="ru-RU" dirty="0"/>
          </a:p>
        </p:txBody>
      </p:sp>
      <p:pic>
        <p:nvPicPr>
          <p:cNvPr id="16388" name="Picture 4" descr="https://nukadeti.ru/content/images/essence/tale/357/3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953" y="1089904"/>
            <a:ext cx="5789003" cy="34412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2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90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Флаг                            Гимн                   </a:t>
            </a:r>
            <a:r>
              <a:rPr lang="ru-RU" dirty="0"/>
              <a:t>Г</a:t>
            </a:r>
            <a:r>
              <a:rPr lang="ru-RU" dirty="0" smtClean="0"/>
              <a:t>ерб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8705"/>
            <a:ext cx="3809631" cy="25410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2" descr="Coat of Arms of the Russian Federati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71" y="2412000"/>
            <a:ext cx="2094929" cy="24877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get-zen_doc/1900011/pub_5ca611697201b500b2fc06e7_5ca613bbae5b0400b3f27960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00" y="2358705"/>
            <a:ext cx="2104221" cy="29345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434800" cy="4714362"/>
          </a:xfrm>
        </p:spPr>
        <p:txBody>
          <a:bodyPr>
            <a:normAutofit/>
          </a:bodyPr>
          <a:lstStyle/>
          <a:p>
            <a:r>
              <a:rPr lang="ru-RU" dirty="0" smtClean="0"/>
              <a:t>Угадай сказку по описанию на современный лад:</a:t>
            </a:r>
            <a:br>
              <a:rPr lang="ru-RU" dirty="0" smtClean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b="0" dirty="0" smtClean="0"/>
              <a:t>Опытный </a:t>
            </a:r>
            <a:r>
              <a:rPr lang="ru-RU" b="0" dirty="0"/>
              <a:t>спецназовец останавливается на ночь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в </a:t>
            </a:r>
            <a:r>
              <a:rPr lang="ru-RU" b="0" dirty="0"/>
              <a:t>хостеле. Он показывает скупой хозяйке рецепт вкусного блюда, приготовленного из холодного оружия.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5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000" y="2109000"/>
            <a:ext cx="2554800" cy="1143000"/>
          </a:xfrm>
        </p:spPr>
        <p:txBody>
          <a:bodyPr/>
          <a:lstStyle/>
          <a:p>
            <a:r>
              <a:rPr lang="ru-RU" dirty="0" smtClean="0"/>
              <a:t>«Каша из топора»</a:t>
            </a:r>
            <a:endParaRPr lang="ru-RU" dirty="0"/>
          </a:p>
        </p:txBody>
      </p:sp>
      <p:pic>
        <p:nvPicPr>
          <p:cNvPr id="18434" name="Picture 2" descr="http://i.mycdn.me/i?r=AzEPZsRbOZEKgBhR0XGMT1RkL7LXDeJFaGxOcSK6nqtG_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00" y="909000"/>
            <a:ext cx="5383433" cy="39744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909000"/>
            <a:ext cx="8434800" cy="4354362"/>
          </a:xfrm>
        </p:spPr>
        <p:txBody>
          <a:bodyPr>
            <a:normAutofit/>
          </a:bodyPr>
          <a:lstStyle/>
          <a:p>
            <a:r>
              <a:rPr lang="ru-RU" dirty="0"/>
              <a:t>Угадай сказку по описанию на современный лад:</a:t>
            </a:r>
            <a:br>
              <a:rPr lang="ru-RU" dirty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b="0" dirty="0" smtClean="0"/>
              <a:t>Группа </a:t>
            </a:r>
            <a:r>
              <a:rPr lang="ru-RU" b="0" dirty="0"/>
              <a:t>бойцов спецназа, замаскированная под работников лесного хозяйства, с помощью сотрудницы соцзащиты, работающей под прикрытием, уничтожила на месте преступления опасного маньяка-людоеда по кличке Серый.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16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00" y="1983355"/>
            <a:ext cx="3394800" cy="1143000"/>
          </a:xfrm>
        </p:spPr>
        <p:txBody>
          <a:bodyPr/>
          <a:lstStyle/>
          <a:p>
            <a:r>
              <a:rPr lang="ru-RU" dirty="0" smtClean="0"/>
              <a:t>«Красная Шапочка»</a:t>
            </a:r>
            <a:endParaRPr lang="ru-RU" dirty="0"/>
          </a:p>
        </p:txBody>
      </p:sp>
      <p:pic>
        <p:nvPicPr>
          <p:cNvPr id="1026" name="Picture 2" descr="https://avatars.mds.yandex.net/get-zen_doc/1945572/pub_5da4c0c11febd402a85deb83_5da4c21ff557d000ae05c61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800" y="1435461"/>
            <a:ext cx="5104585" cy="3381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69000"/>
            <a:ext cx="3034800" cy="3000000"/>
          </a:xfrm>
        </p:spPr>
        <p:txBody>
          <a:bodyPr>
            <a:normAutofit/>
          </a:bodyPr>
          <a:lstStyle/>
          <a:p>
            <a:r>
              <a:rPr lang="ru-RU" b="0" dirty="0"/>
              <a:t>Что означают цвета государственного флага России</a:t>
            </a:r>
            <a:r>
              <a:rPr lang="ru-RU" b="0" dirty="0" smtClean="0"/>
              <a:t>?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30" y="933237"/>
            <a:ext cx="5831370" cy="38895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9509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000" y="909000"/>
            <a:ext cx="8229600" cy="40800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Белый</a:t>
            </a:r>
            <a:r>
              <a:rPr lang="ru-RU" b="0" dirty="0"/>
              <a:t> – </a:t>
            </a:r>
            <a:r>
              <a:rPr lang="ru-RU" b="0" dirty="0" smtClean="0"/>
              <a:t>благородство и откровенность; </a:t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>синий </a:t>
            </a:r>
            <a:r>
              <a:rPr lang="ru-RU" b="0" dirty="0"/>
              <a:t>– </a:t>
            </a:r>
            <a:r>
              <a:rPr lang="ru-RU" b="0" dirty="0" smtClean="0"/>
              <a:t>верность, честность, безупречность </a:t>
            </a:r>
            <a:br>
              <a:rPr lang="ru-RU" b="0" dirty="0" smtClean="0"/>
            </a:br>
            <a:r>
              <a:rPr lang="ru-RU" b="0" dirty="0" smtClean="0"/>
              <a:t>и целомудрие; </a:t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>красный </a:t>
            </a:r>
            <a:r>
              <a:rPr lang="ru-RU" b="0" dirty="0" smtClean="0"/>
              <a:t>– </a:t>
            </a:r>
            <a:r>
              <a:rPr lang="ru-RU" b="0" dirty="0"/>
              <a:t>мужество, </a:t>
            </a:r>
            <a:r>
              <a:rPr lang="ru-RU" b="0" dirty="0" smtClean="0"/>
              <a:t>смелость, великодушие </a:t>
            </a:r>
            <a:br>
              <a:rPr lang="ru-RU" b="0" dirty="0" smtClean="0"/>
            </a:br>
            <a:r>
              <a:rPr lang="ru-RU" b="0" dirty="0" smtClean="0"/>
              <a:t>и любовь.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0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000" y="1269000"/>
            <a:ext cx="3514800" cy="324000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Что означает один из главных элементов </a:t>
            </a:r>
            <a:r>
              <a:rPr lang="ru-RU" b="0" dirty="0"/>
              <a:t>российского </a:t>
            </a:r>
            <a:r>
              <a:rPr lang="ru-RU" b="0" dirty="0" smtClean="0"/>
              <a:t>герба -</a:t>
            </a:r>
            <a:r>
              <a:rPr lang="ru-RU" b="0" dirty="0"/>
              <a:t/>
            </a:r>
            <a:br>
              <a:rPr lang="ru-RU" b="0" dirty="0"/>
            </a:br>
            <a:r>
              <a:rPr lang="ru-RU" b="0" dirty="0" smtClean="0"/>
              <a:t>Георгий Победоносец на груди орла?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1026" name="Picture 2" descr="Coat of Arms of the Russian Federat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71" y="789000"/>
            <a:ext cx="3941052" cy="468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9000"/>
            <a:ext cx="8229600" cy="396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>Георгий Победоносец на груди орла – символ победы добра над злом.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467</Words>
  <Application>Microsoft Office PowerPoint</Application>
  <PresentationFormat>Экран (4:3)</PresentationFormat>
  <Paragraphs>174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7" baseType="lpstr">
      <vt:lpstr>Arial</vt:lpstr>
      <vt:lpstr>Arial Narrow</vt:lpstr>
      <vt:lpstr>Calibri</vt:lpstr>
      <vt:lpstr>Тема Office</vt:lpstr>
      <vt:lpstr>Презентация PowerPoint</vt:lpstr>
      <vt:lpstr> ВСЕРОССИЙСКОЕ ДЕТСКО-ЮНОШЕСКОЕ ВОЕННО-ПАТРИОТИЧЕСКОЕ  ОБЩЕСТВЕННОЕ ДВИЖЕНИЕ  «ЮНАРМИЯ» </vt:lpstr>
      <vt:lpstr>Презентация PowerPoint</vt:lpstr>
      <vt:lpstr>Назовите государственные символы  Российской Федерации</vt:lpstr>
      <vt:lpstr>Флаг                            Гимн                   Герб </vt:lpstr>
      <vt:lpstr>Что означают цвета государственного флага России? </vt:lpstr>
      <vt:lpstr>Белый – благородство и откровенность;   синий – верность, честность, безупречность  и целомудрие;   красный – мужество, смелость, великодушие  и любовь. </vt:lpstr>
      <vt:lpstr>Что означает один из главных элементов российского герба - Георгий Победоносец на груди орла? </vt:lpstr>
      <vt:lpstr> Георгий Победоносец на груди орла – символ победы добра над злом. </vt:lpstr>
      <vt:lpstr>Кто и в каком году написал слова гимна  Российской Федерации? </vt:lpstr>
      <vt:lpstr>Сергей Михалков  в 2000 году </vt:lpstr>
      <vt:lpstr>Когда, кем и при каких обстоятельствах была написана музыка к гимну Российской Федерации? </vt:lpstr>
      <vt:lpstr>Презентация PowerPoint</vt:lpstr>
      <vt:lpstr>Какой город является самым "молодым"  в маршруте Золотого Кольца и называется  в народе "городом невест"?</vt:lpstr>
      <vt:lpstr>Иваново</vt:lpstr>
      <vt:lpstr>В каком городе Левша блоху подковал  (по повести Н.С. Лескова «Левша»)?  </vt:lpstr>
      <vt:lpstr>В Туле </vt:lpstr>
      <vt:lpstr>В каком российском городе находится единственный в мире «Музей Мыши»?</vt:lpstr>
      <vt:lpstr>Мышкин</vt:lpstr>
      <vt:lpstr>Назовите современное название средневекового города Золотой Орды - Хаджи-Тархан,  основанного в XIII веке?</vt:lpstr>
      <vt:lpstr>Астрахань</vt:lpstr>
      <vt:lpstr>Куршская коса (48 км) в Калининградской области является уникальным местом, включена  в список объектов ЮНЕСКО.  Чем знаменит ландшафт Куршской косы?</vt:lpstr>
      <vt:lpstr>Куршская коса славится разнообразием природных ландшафтов.  </vt:lpstr>
      <vt:lpstr>      Самая большая в мире средневековая крепость находится в России.  Назовите её.</vt:lpstr>
      <vt:lpstr>Московский Кремль — самая большая средне-вековая крепость в мире. Он занимает 277 000 м2, а длина его стен достигает 2 235 м.</vt:lpstr>
      <vt:lpstr>    Назовите самый протяженный в мире лес, расположенный в России.   </vt:lpstr>
      <vt:lpstr>Сибирская тайга - самый длинный лес нашей планеты занимает площадь 3,5 млн км²,  а с севера на юг протянулся на  1 600 км.</vt:lpstr>
      <vt:lpstr>Назовите самый крупный источник пресной воды на планете, который находится в нашей стране. </vt:lpstr>
      <vt:lpstr>Озеро Байкал — самое глубокое озеро в мире  и самый крупный источник пресной воды на планете. </vt:lpstr>
      <vt:lpstr>Назовите самые старые горы в мире, которые находятся на территории России.</vt:lpstr>
      <vt:lpstr>Уральские горы — самые старые горы в мире. Расположенная в Кусинском районе гора Карандаш возникла 4,2 миллиарда лет назад. </vt:lpstr>
      <vt:lpstr>Назовите крупнейший на Земле замкнутый водоем, который классифицируют как самое большое озеро или море.</vt:lpstr>
      <vt:lpstr>Каспийское море</vt:lpstr>
      <vt:lpstr>Продолжи пословицу:  Народное братство дороже всякого …… </vt:lpstr>
      <vt:lpstr>Народное братство дороже всякого богатства </vt:lpstr>
      <vt:lpstr>Продолжи пословицу: Напоролись враги на русские …</vt:lpstr>
      <vt:lpstr>Напоролись враги на русские штыки</vt:lpstr>
      <vt:lpstr>Продолжи пословицу: От работы кони дохнут, а … …</vt:lpstr>
      <vt:lpstr>От работы кони дохнут, а люди крепнут</vt:lpstr>
      <vt:lpstr>  Продолжи пословицу: Новгород – отец, Киев – мать, Москва – сердце, Петербург – … </vt:lpstr>
      <vt:lpstr>Новгород – отец, Киев – мать,  Москва – сердце, Петербург – голова </vt:lpstr>
      <vt:lpstr>Продолжи пословицу: Гол как сокол, а … …</vt:lpstr>
      <vt:lpstr>Гол как сокол,  а остёр как топор</vt:lpstr>
      <vt:lpstr>В каком государстве жили герои многих русских народных сказок?</vt:lpstr>
      <vt:lpstr>В тридевятом царстве,  в тридесятом государстве  </vt:lpstr>
      <vt:lpstr>Угадай сказку по описанию на современный лад:  Старый фермер собирает разношерстную команду профессионалов для борьбы с овощем-мутантом.</vt:lpstr>
      <vt:lpstr>«Репка»</vt:lpstr>
      <vt:lpstr>Угадай сказку по описанию на современный лад:  Тихая, мирная, дружная жизнь соседей по коммуналке оказалась грубо разрушена. Рейдерский захват дома в престижном, экологически чистом районе, привёл к полному разрушению жилища. К счастью, никто не пострадал. </vt:lpstr>
      <vt:lpstr>«Теремок»</vt:lpstr>
      <vt:lpstr>Угадай сказку по описанию на современный лад:  Опытный спецназовец останавливается на ночь  в хостеле. Он показывает скупой хозяйке рецепт вкусного блюда, приготовленного из холодного оружия.</vt:lpstr>
      <vt:lpstr>«Каша из топора»</vt:lpstr>
      <vt:lpstr>Угадай сказку по описанию на современный лад:  Группа бойцов спецназа, замаскированная под работников лесного хозяйства, с помощью сотрудницы соцзащиты, работающей под прикрытием, уничтожила на месте преступления опасного маньяка-людоеда по кличке Серый. </vt:lpstr>
      <vt:lpstr>«Красная Шапочка»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Гость</dc:creator>
  <cp:lastModifiedBy>Пользователь Windows</cp:lastModifiedBy>
  <cp:revision>49</cp:revision>
  <dcterms:created xsi:type="dcterms:W3CDTF">2020-04-16T16:19:25Z</dcterms:created>
  <dcterms:modified xsi:type="dcterms:W3CDTF">2021-06-09T15:02:02Z</dcterms:modified>
</cp:coreProperties>
</file>