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88" r:id="rId1"/>
  </p:sldMasterIdLst>
  <p:sldIdLst>
    <p:sldId id="320" r:id="rId2"/>
    <p:sldId id="311" r:id="rId3"/>
    <p:sldId id="318" r:id="rId4"/>
    <p:sldId id="292" r:id="rId5"/>
    <p:sldId id="312" r:id="rId6"/>
    <p:sldId id="263" r:id="rId7"/>
    <p:sldId id="314" r:id="rId8"/>
    <p:sldId id="271" r:id="rId9"/>
    <p:sldId id="278" r:id="rId10"/>
    <p:sldId id="288" r:id="rId11"/>
    <p:sldId id="313" r:id="rId12"/>
    <p:sldId id="287" r:id="rId13"/>
    <p:sldId id="290" r:id="rId14"/>
    <p:sldId id="294" r:id="rId15"/>
    <p:sldId id="296" r:id="rId16"/>
    <p:sldId id="319" r:id="rId17"/>
    <p:sldId id="315" r:id="rId18"/>
    <p:sldId id="304" r:id="rId19"/>
    <p:sldId id="298" r:id="rId20"/>
    <p:sldId id="305" r:id="rId21"/>
    <p:sldId id="307" r:id="rId22"/>
    <p:sldId id="280" r:id="rId23"/>
    <p:sldId id="316" r:id="rId24"/>
    <p:sldId id="309" r:id="rId25"/>
    <p:sldId id="317" r:id="rId26"/>
    <p:sldId id="310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63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747" autoAdjust="0"/>
    <p:restoredTop sz="94660"/>
  </p:normalViewPr>
  <p:slideViewPr>
    <p:cSldViewPr>
      <p:cViewPr varScale="1">
        <p:scale>
          <a:sx n="41" d="100"/>
          <a:sy n="41" d="100"/>
        </p:scale>
        <p:origin x="1350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14.02.2022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9" r:id="rId1"/>
    <p:sldLayoutId id="2147483890" r:id="rId2"/>
    <p:sldLayoutId id="2147483891" r:id="rId3"/>
    <p:sldLayoutId id="2147483892" r:id="rId4"/>
    <p:sldLayoutId id="2147483893" r:id="rId5"/>
    <p:sldLayoutId id="2147483894" r:id="rId6"/>
    <p:sldLayoutId id="2147483895" r:id="rId7"/>
    <p:sldLayoutId id="2147483896" r:id="rId8"/>
    <p:sldLayoutId id="2147483897" r:id="rId9"/>
    <p:sldLayoutId id="2147483898" r:id="rId10"/>
    <p:sldLayoutId id="2147483899" r:id="rId11"/>
  </p:sldLayoutIdLst>
  <p:transition>
    <p:wipe dir="u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1115616" y="311060"/>
            <a:ext cx="585791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Мой  край  задумчивый и  нежный!…</a:t>
            </a:r>
            <a:endParaRPr lang="ru-RU" sz="3600" dirty="0">
              <a:solidFill>
                <a:schemeClr val="bg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707904" y="4725144"/>
            <a:ext cx="514350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Работу  выполнила:</a:t>
            </a:r>
          </a:p>
          <a:p>
            <a:pPr algn="r"/>
            <a:r>
              <a:rPr lang="ru-RU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Педагог дополнительного образования </a:t>
            </a:r>
          </a:p>
          <a:p>
            <a:pPr algn="r"/>
            <a:r>
              <a:rPr lang="ru-RU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МБОУ ДО «ЦРТ»,</a:t>
            </a:r>
          </a:p>
          <a:p>
            <a:pPr algn="r"/>
            <a:r>
              <a:rPr lang="ru-RU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Учитель истории и географии </a:t>
            </a:r>
          </a:p>
          <a:p>
            <a:pPr algn="r"/>
            <a:r>
              <a:rPr lang="ru-RU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МКОУ «Придорожная СШ»</a:t>
            </a:r>
          </a:p>
          <a:p>
            <a:pPr algn="r"/>
            <a:r>
              <a:rPr lang="ru-RU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Чернилина</a:t>
            </a:r>
            <a:r>
              <a:rPr lang="ru-RU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Валентина Анатольевна</a:t>
            </a:r>
          </a:p>
        </p:txBody>
      </p:sp>
    </p:spTree>
  </p:cSld>
  <p:clrMapOvr>
    <a:masterClrMapping/>
  </p:clrMapOvr>
  <p:transition>
    <p:wipe dir="u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getImage (3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6"/>
            <a:ext cx="5429256" cy="6858006"/>
          </a:xfrm>
          <a:prstGeom prst="rect">
            <a:avLst/>
          </a:prstGeom>
        </p:spPr>
      </p:pic>
      <p:pic>
        <p:nvPicPr>
          <p:cNvPr id="4" name="Рисунок 3" descr="getImage (2)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29256" y="-1"/>
            <a:ext cx="3714744" cy="6889293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Осень</a:t>
            </a:r>
          </a:p>
        </p:txBody>
      </p:sp>
    </p:spTree>
  </p:cSld>
  <p:clrMapOvr>
    <a:masterClrMapping/>
  </p:clrMapOvr>
  <p:transition>
    <p:wipe dir="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714357"/>
            <a:ext cx="7772400" cy="1000131"/>
          </a:xfrm>
        </p:spPr>
        <p:txBody>
          <a:bodyPr>
            <a:normAutofit/>
          </a:bodyPr>
          <a:lstStyle/>
          <a:p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Осень в пос.Придорожный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57224" y="1857364"/>
            <a:ext cx="7286676" cy="4071966"/>
          </a:xfrm>
        </p:spPr>
        <p:txBody>
          <a:bodyPr>
            <a:normAutofit fontScale="85000" lnSpcReduction="10000"/>
          </a:bodyPr>
          <a:lstStyle/>
          <a:p>
            <a:pPr algn="l"/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Осень наступает постепенно. В начале сентября среднесуточные температуры становятся менее +15, в конце сентября ниже +10. В первой половине сентября преобладает теплая сухая погода, во второй – пасмурная и дождливая. Октябрь, как правило, пасмурный. Часто идут затяжные моросящие дожди. Дожди чередуются со снегопадами. К концу первой декады ноября среднесуточные температуры воздуха понижаются до 0.</a:t>
            </a:r>
          </a:p>
          <a:p>
            <a:endParaRPr lang="ru-RU" dirty="0"/>
          </a:p>
        </p:txBody>
      </p:sp>
    </p:spTree>
  </p:cSld>
  <p:clrMapOvr>
    <a:masterClrMapping/>
  </p:clrMapOvr>
  <p:transition>
    <p:wipe dir="u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getImag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143500" cy="6858000"/>
          </a:xfrm>
          <a:prstGeom prst="rect">
            <a:avLst/>
          </a:prstGeom>
        </p:spPr>
      </p:pic>
      <p:pic>
        <p:nvPicPr>
          <p:cNvPr id="4" name="Рисунок 3" descr="getImage (1)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3438" y="0"/>
            <a:ext cx="4500562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00174"/>
            <a:ext cx="8229600" cy="4500594"/>
          </a:xfrm>
        </p:spPr>
        <p:txBody>
          <a:bodyPr>
            <a:noAutofit/>
          </a:bodyPr>
          <a:lstStyle/>
          <a:p>
            <a:pPr algn="l"/>
            <a:r>
              <a:rPr lang="ru-RU" sz="20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По-осеннему </a:t>
            </a:r>
            <a:r>
              <a:rPr lang="ru-RU" sz="20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кычет</a:t>
            </a:r>
            <a:r>
              <a:rPr lang="ru-RU" sz="20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сова</a:t>
            </a:r>
            <a:br>
              <a:rPr lang="ru-RU" sz="20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Над раздольем дорожной рани.</a:t>
            </a:r>
            <a:br>
              <a:rPr lang="ru-RU" sz="20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Облетает моя голова,</a:t>
            </a:r>
            <a:br>
              <a:rPr lang="ru-RU" sz="20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Куст волос золотистый вянет.</a:t>
            </a:r>
            <a:br>
              <a:rPr lang="ru-RU" sz="20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Полевое, степное «</a:t>
            </a:r>
            <a:r>
              <a:rPr lang="ru-RU" sz="20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ку-гу</a:t>
            </a:r>
            <a:r>
              <a:rPr lang="ru-RU" sz="20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»,</a:t>
            </a:r>
            <a:br>
              <a:rPr lang="ru-RU" sz="20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Здравствуй, мать </a:t>
            </a:r>
            <a:r>
              <a:rPr lang="ru-RU" sz="20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голубая</a:t>
            </a:r>
            <a:r>
              <a:rPr lang="ru-RU" sz="20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осина!</a:t>
            </a:r>
            <a:br>
              <a:rPr lang="ru-RU" sz="20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Скоро месяц, купаясь в снегу,</a:t>
            </a:r>
            <a:br>
              <a:rPr lang="ru-RU" sz="20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Сядет в редкие кудри сына.</a:t>
            </a:r>
            <a:br>
              <a:rPr lang="ru-RU" sz="20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Скоро мне без листвы холодеть,</a:t>
            </a:r>
            <a:br>
              <a:rPr lang="ru-RU" sz="20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Звоном звезд насыпая уши.</a:t>
            </a:r>
            <a:br>
              <a:rPr lang="ru-RU" sz="20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Без меня будут юноши петь,</a:t>
            </a:r>
            <a:br>
              <a:rPr lang="ru-RU" sz="20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Не меня будут старцы слушать.</a:t>
            </a:r>
            <a:br>
              <a:rPr lang="ru-RU" sz="20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Новый с поля придет поэт,</a:t>
            </a:r>
            <a:br>
              <a:rPr lang="ru-RU" sz="20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 новом лес огласится свисте.</a:t>
            </a:r>
            <a:br>
              <a:rPr lang="ru-RU" sz="20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По-осеннему сыплет </a:t>
            </a:r>
            <a:r>
              <a:rPr lang="ru-RU" sz="20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ветр</a:t>
            </a:r>
            <a:r>
              <a:rPr lang="ru-RU" sz="20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br>
              <a:rPr lang="ru-RU" sz="20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По-осеннему шепчут листья.</a:t>
            </a:r>
            <a:br>
              <a:rPr lang="ru-RU" sz="20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br>
              <a:rPr lang="ru-RU" sz="20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0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u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getImage (5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>
    <p:wipe dir="u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 descr="shs2GZObVKk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4667251" cy="3500438"/>
          </a:xfrm>
          <a:prstGeom prst="rect">
            <a:avLst/>
          </a:prstGeom>
        </p:spPr>
      </p:pic>
      <p:pic>
        <p:nvPicPr>
          <p:cNvPr id="4" name="Рисунок 3" descr="x0W1cTjwXsc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3438" y="3482579"/>
            <a:ext cx="4500561" cy="3375421"/>
          </a:xfrm>
          <a:prstGeom prst="rect">
            <a:avLst/>
          </a:prstGeom>
        </p:spPr>
      </p:pic>
      <p:pic>
        <p:nvPicPr>
          <p:cNvPr id="5" name="Рисунок 4" descr="OalBs6O2u9E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0" y="0"/>
            <a:ext cx="4572000" cy="3571875"/>
          </a:xfrm>
          <a:prstGeom prst="rect">
            <a:avLst/>
          </a:prstGeom>
        </p:spPr>
      </p:pic>
      <p:pic>
        <p:nvPicPr>
          <p:cNvPr id="6" name="Рисунок 5" descr="-hMlgJ0tuF8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3357562"/>
            <a:ext cx="4667249" cy="3500437"/>
          </a:xfrm>
          <a:prstGeom prst="rect">
            <a:avLst/>
          </a:prstGeom>
        </p:spPr>
      </p:pic>
    </p:spTree>
  </p:cSld>
  <p:clrMapOvr>
    <a:masterClrMapping/>
  </p:clrMapOvr>
  <p:transition>
    <p:wipe dir="u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getImage (6).jpg"/>
          <p:cNvPicPr>
            <a:picLocks noChangeAspect="1"/>
          </p:cNvPicPr>
          <p:nvPr/>
        </p:nvPicPr>
        <p:blipFill>
          <a:blip r:embed="rId2"/>
          <a:srcRect r="-92" b="5147"/>
          <a:stretch>
            <a:fillRect/>
          </a:stretch>
        </p:blipFill>
        <p:spPr>
          <a:xfrm>
            <a:off x="0" y="0"/>
            <a:ext cx="9247036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Зима</a:t>
            </a:r>
          </a:p>
        </p:txBody>
      </p:sp>
    </p:spTree>
  </p:cSld>
  <p:clrMapOvr>
    <a:masterClrMapping/>
  </p:clrMapOvr>
  <p:transition>
    <p:wipe dir="u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ipe dir="u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500043"/>
            <a:ext cx="7772400" cy="1214445"/>
          </a:xfrm>
        </p:spPr>
        <p:txBody>
          <a:bodyPr>
            <a:normAutofit/>
          </a:bodyPr>
          <a:lstStyle/>
          <a:p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Зима в пос. Придорожный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1714488"/>
            <a:ext cx="6700862" cy="3924312"/>
          </a:xfrm>
        </p:spPr>
        <p:txBody>
          <a:bodyPr>
            <a:normAutofit fontScale="92500"/>
          </a:bodyPr>
          <a:lstStyle/>
          <a:p>
            <a:pPr algn="l"/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течение зимы среднесуточная температура в основном изменяется от -5 до -15. В январе-феврале морозы в отдельные дни достигают до -30. Иногда бывают метели со снегопадом, разные интенсивности. Продолжаются по несколько дней, к концу зимы почва промерзает до 1 метра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dirty="0"/>
          </a:p>
        </p:txBody>
      </p:sp>
    </p:spTree>
  </p:cSld>
  <p:clrMapOvr>
    <a:masterClrMapping/>
  </p:clrMapOvr>
  <p:transition>
    <p:wipe dir="u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 descr="getImage (19).jpg"/>
          <p:cNvPicPr>
            <a:picLocks noChangeAspect="1"/>
          </p:cNvPicPr>
          <p:nvPr/>
        </p:nvPicPr>
        <p:blipFill>
          <a:blip r:embed="rId2"/>
          <a:srcRect b="16666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>
    <p:wipe dir="u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getImage (8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9144000" cy="6858000"/>
          </a:xfrm>
          <a:prstGeom prst="rect">
            <a:avLst/>
          </a:prstGeom>
        </p:spPr>
      </p:pic>
      <p:pic>
        <p:nvPicPr>
          <p:cNvPr id="4" name="Рисунок 3" descr="getImage (9)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43108" y="0"/>
            <a:ext cx="5143518" cy="685802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1500174"/>
            <a:ext cx="8229600" cy="4714908"/>
          </a:xfrm>
        </p:spPr>
        <p:txBody>
          <a:bodyPr>
            <a:noAutofit/>
          </a:bodyPr>
          <a:lstStyle/>
          <a:p>
            <a:pPr algn="r"/>
            <a:r>
              <a:rPr lang="ru-RU" sz="2400" dirty="0"/>
              <a:t>Белая берёза</a:t>
            </a:r>
            <a:br>
              <a:rPr lang="ru-RU" sz="2400" dirty="0"/>
            </a:br>
            <a:r>
              <a:rPr lang="ru-RU" sz="2400" dirty="0"/>
              <a:t>Под моим окном</a:t>
            </a:r>
            <a:br>
              <a:rPr lang="ru-RU" sz="2400" dirty="0"/>
            </a:br>
            <a:r>
              <a:rPr lang="ru-RU" sz="2400" dirty="0"/>
              <a:t>Принакрылась снегом,</a:t>
            </a:r>
            <a:br>
              <a:rPr lang="ru-RU" sz="2400" dirty="0"/>
            </a:br>
            <a:r>
              <a:rPr lang="ru-RU" sz="2400" dirty="0"/>
              <a:t>Точно серебром.</a:t>
            </a:r>
            <a:br>
              <a:rPr lang="ru-RU" sz="2400" dirty="0"/>
            </a:br>
            <a:r>
              <a:rPr lang="ru-RU" sz="2400" dirty="0"/>
              <a:t>На пушистых ветках</a:t>
            </a:r>
            <a:br>
              <a:rPr lang="ru-RU" sz="2400" dirty="0"/>
            </a:br>
            <a:r>
              <a:rPr lang="ru-RU" sz="2400" dirty="0"/>
              <a:t>Снежною каймой</a:t>
            </a:r>
            <a:br>
              <a:rPr lang="ru-RU" sz="2400" dirty="0"/>
            </a:br>
            <a:r>
              <a:rPr lang="ru-RU" sz="2400" dirty="0"/>
              <a:t>Распустились кисти</a:t>
            </a:r>
            <a:br>
              <a:rPr lang="ru-RU" sz="2400" dirty="0"/>
            </a:br>
            <a:r>
              <a:rPr lang="ru-RU" sz="2400" dirty="0"/>
              <a:t>Белой бахромой.</a:t>
            </a:r>
            <a:br>
              <a:rPr lang="ru-RU" sz="2400" dirty="0"/>
            </a:br>
            <a:r>
              <a:rPr lang="ru-RU" sz="2400" dirty="0"/>
              <a:t>И стоит береза</a:t>
            </a:r>
            <a:br>
              <a:rPr lang="ru-RU" sz="2400" dirty="0"/>
            </a:br>
            <a:r>
              <a:rPr lang="ru-RU" sz="2400" dirty="0"/>
              <a:t>В сонной тишине,</a:t>
            </a:r>
            <a:br>
              <a:rPr lang="ru-RU" sz="2400" dirty="0"/>
            </a:br>
            <a:r>
              <a:rPr lang="ru-RU" sz="2400" dirty="0"/>
              <a:t>И горят снежинки</a:t>
            </a:r>
            <a:br>
              <a:rPr lang="ru-RU" sz="2400" dirty="0"/>
            </a:br>
            <a:r>
              <a:rPr lang="ru-RU" sz="2400" dirty="0"/>
              <a:t>В золотом огне.</a:t>
            </a:r>
            <a:br>
              <a:rPr lang="ru-RU" sz="2400" dirty="0"/>
            </a:br>
            <a:r>
              <a:rPr lang="ru-RU" sz="2400" dirty="0"/>
              <a:t>А заря, лениво</a:t>
            </a:r>
            <a:br>
              <a:rPr lang="ru-RU" sz="2400" dirty="0"/>
            </a:br>
            <a:r>
              <a:rPr lang="ru-RU" sz="2400" dirty="0"/>
              <a:t>Обходя кругом,</a:t>
            </a:r>
            <a:br>
              <a:rPr lang="ru-RU" sz="2400" dirty="0"/>
            </a:br>
            <a:r>
              <a:rPr lang="ru-RU" sz="2400" dirty="0"/>
              <a:t>обсыпает ветки</a:t>
            </a:r>
            <a:br>
              <a:rPr lang="ru-RU" sz="2400" dirty="0"/>
            </a:br>
            <a:r>
              <a:rPr lang="ru-RU" sz="2400" dirty="0"/>
              <a:t>Новым серебром.</a:t>
            </a:r>
            <a:br>
              <a:rPr lang="ru-RU" sz="2400" dirty="0"/>
            </a:br>
            <a:br>
              <a:rPr lang="ru-RU" sz="2800" dirty="0"/>
            </a:b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83362"/>
          </a:xfrm>
        </p:spPr>
        <p:txBody>
          <a:bodyPr>
            <a:normAutofit fontScale="90000"/>
          </a:bodyPr>
          <a:lstStyle/>
          <a:p>
            <a:pPr algn="l"/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/>
              <a:t> </a:t>
            </a:r>
            <a:br>
              <a:rPr lang="ru-RU" sz="2000" b="1" dirty="0"/>
            </a:br>
            <a:br>
              <a:rPr lang="ru-RU" sz="2000" b="1" dirty="0"/>
            </a:br>
            <a:br>
              <a:rPr lang="ru-RU" sz="2000" b="1" dirty="0"/>
            </a:br>
            <a:br>
              <a:rPr lang="ru-RU" sz="2000" b="1" dirty="0"/>
            </a:br>
            <a:br>
              <a:rPr lang="ru-RU" sz="2000" b="1" dirty="0"/>
            </a:br>
            <a:br>
              <a:rPr lang="ru-RU" sz="2000" b="1" dirty="0"/>
            </a:br>
            <a:r>
              <a:rPr lang="ru-RU" sz="2700" b="1" dirty="0">
                <a:latin typeface="Times New Roman" pitchFamily="18" charset="0"/>
                <a:cs typeface="Times New Roman" pitchFamily="18" charset="0"/>
              </a:rPr>
              <a:t>Цель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 Познакомить детей с природой родного края, с разнообразием флоры и фауны. Сформировать у детей осознанно-правильное отношение к представителям живой природы; убеждение, что красота природы бесценна, поэтому её надо охранять.</a:t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r>
              <a:rPr lang="ru-RU" sz="2700" b="1" dirty="0">
                <a:latin typeface="Times New Roman" pitchFamily="18" charset="0"/>
                <a:cs typeface="Times New Roman" pitchFamily="18" charset="0"/>
              </a:rPr>
              <a:t>Задачи:</a:t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• Систематизировать знания об окружающем мире.</a:t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• Формировать элементарные представления о взаимосвязях в природе.</a:t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• Развивать поисково-исследовательскую деятельность детей.</a:t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• Расширять и систематизировать знания о растительном и животном мире родного края.</a:t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• Развивать познавательный интерес к объектам окружающего нас мира через чтение стихов о природе, через практическую деятельность. </a:t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b="1" dirty="0">
                <a:latin typeface="Times New Roman" pitchFamily="18" charset="0"/>
                <a:cs typeface="Times New Roman" pitchFamily="18" charset="0"/>
              </a:rPr>
              <a:t>Актуальность проекта:</a:t>
            </a:r>
            <a:br>
              <a:rPr lang="ru-RU" sz="1800" dirty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Тема проекта «Природа родного края в воспитании экологической культуры детей» выбрана нами не случайно. В современных условиях проблема экологического воспитания приобретает особую остроту и актуальность. Именно в период детства происходит становление человеческой личности, формирование начал экологической культуры. Поэтому очень важно разбудить в детях интерес к живой природе, воспитывать любовь к ней, научить беречь окружающий мир. </a:t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br>
              <a:rPr lang="ru-RU" sz="4000" dirty="0">
                <a:latin typeface="Times New Roman" pitchFamily="18" charset="0"/>
                <a:cs typeface="Times New Roman" pitchFamily="18" charset="0"/>
              </a:rPr>
            </a:br>
            <a:br>
              <a:rPr lang="ru-RU" sz="4000" dirty="0">
                <a:latin typeface="Times New Roman" pitchFamily="18" charset="0"/>
                <a:cs typeface="Times New Roman" pitchFamily="18" charset="0"/>
              </a:rPr>
            </a:br>
            <a:br>
              <a:rPr lang="ru-RU" sz="4000" dirty="0">
                <a:latin typeface="Times New Roman" pitchFamily="18" charset="0"/>
                <a:cs typeface="Times New Roman" pitchFamily="18" charset="0"/>
              </a:rPr>
            </a:br>
            <a:br>
              <a:rPr lang="ru-RU" sz="4000" dirty="0">
                <a:latin typeface="Times New Roman" pitchFamily="18" charset="0"/>
                <a:cs typeface="Times New Roman" pitchFamily="18" charset="0"/>
              </a:rPr>
            </a:b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u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 descr="getImage (20).jpg"/>
          <p:cNvPicPr>
            <a:picLocks noChangeAspect="1"/>
          </p:cNvPicPr>
          <p:nvPr/>
        </p:nvPicPr>
        <p:blipFill>
          <a:blip r:embed="rId2"/>
          <a:srcRect b="16666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>
    <p:wipe dir="u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 descr="2013-11-30-628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56581" cy="6858000"/>
          </a:xfrm>
          <a:prstGeom prst="rect">
            <a:avLst/>
          </a:prstGeom>
        </p:spPr>
      </p:pic>
    </p:spTree>
  </p:cSld>
  <p:clrMapOvr>
    <a:masterClrMapping/>
  </p:clrMapOvr>
  <p:transition>
    <p:wipe dir="u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getImage (47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0" y="0"/>
            <a:ext cx="5143500" cy="6858000"/>
          </a:xfrm>
          <a:prstGeom prst="rect">
            <a:avLst/>
          </a:prstGeom>
        </p:spPr>
      </p:pic>
      <p:pic>
        <p:nvPicPr>
          <p:cNvPr id="4" name="Рисунок 3" descr="getImage (49)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357562"/>
            <a:ext cx="4667251" cy="3500438"/>
          </a:xfrm>
          <a:prstGeom prst="rect">
            <a:avLst/>
          </a:prstGeom>
        </p:spPr>
      </p:pic>
      <p:pic>
        <p:nvPicPr>
          <p:cNvPr id="6" name="Рисунок 5" descr="getImage (49)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4667250" cy="350043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Весна</a:t>
            </a:r>
          </a:p>
        </p:txBody>
      </p:sp>
    </p:spTree>
  </p:cSld>
  <p:clrMapOvr>
    <a:masterClrMapping/>
  </p:clrMapOvr>
  <p:transition>
    <p:wipe dir="u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571481"/>
            <a:ext cx="7772400" cy="857255"/>
          </a:xfrm>
        </p:spPr>
        <p:txBody>
          <a:bodyPr>
            <a:normAutofit/>
          </a:bodyPr>
          <a:lstStyle/>
          <a:p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Весна в пос.Придорожный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1857364"/>
            <a:ext cx="6400800" cy="3781436"/>
          </a:xfrm>
        </p:spPr>
        <p:txBody>
          <a:bodyPr>
            <a:normAutofit fontScale="92500" lnSpcReduction="10000"/>
          </a:bodyPr>
          <a:lstStyle/>
          <a:p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Самое короткое время года в поселке. Её продолжительность составляет около 55 дней. Первые признаки весны — таяние снега и капель начинается уже в середине марта. Переход температуры через 0 °C происходит в первую неделю апреля. Весна приходит в поселок неоднородно. Снег сходит уже к концу марта, иногда может лежать до конца апреля.</a:t>
            </a:r>
          </a:p>
          <a:p>
            <a:endParaRPr lang="ru-RU" dirty="0"/>
          </a:p>
        </p:txBody>
      </p:sp>
    </p:spTree>
  </p:cSld>
  <p:clrMapOvr>
    <a:masterClrMapping/>
  </p:clrMapOvr>
  <p:transition>
    <p:wipe dir="u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2013-12-02-629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6429396"/>
            <a:ext cx="500066" cy="142876"/>
          </a:xfrm>
        </p:spPr>
        <p:txBody>
          <a:bodyPr>
            <a:normAutofit fontScale="90000"/>
          </a:bodyPr>
          <a:lstStyle/>
          <a:p>
            <a:r>
              <a:rPr lang="ru-RU" sz="3600" dirty="0">
                <a:solidFill>
                  <a:srgbClr val="FF0000"/>
                </a:solidFill>
              </a:rPr>
              <a:t>.</a:t>
            </a:r>
          </a:p>
        </p:txBody>
      </p:sp>
    </p:spTree>
  </p:cSld>
  <p:clrMapOvr>
    <a:masterClrMapping/>
  </p:clrMapOvr>
  <p:transition advClick="0" advTm="9000">
    <p:wipe dir="u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14554"/>
            <a:ext cx="8229600" cy="2857520"/>
          </a:xfrm>
        </p:spPr>
        <p:txBody>
          <a:bodyPr>
            <a:noAutofit/>
          </a:bodyPr>
          <a:lstStyle/>
          <a:p>
            <a:pPr algn="l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Весна наступает,</a:t>
            </a: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Снег быстро тает,</a:t>
            </a: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И все оживает</a:t>
            </a: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С приходом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ея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!</a:t>
            </a: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Деревья оделись</a:t>
            </a: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Зеленой листвою,</a:t>
            </a: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Луг зеленеет,</a:t>
            </a: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Покрытый травою.</a:t>
            </a: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Поля зазеленели,</a:t>
            </a: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Ароматом дыша.</a:t>
            </a: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Цветы запестрели,</a:t>
            </a: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Птицы прилетели.</a:t>
            </a: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Лес оживился</a:t>
            </a: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Щебетанием,</a:t>
            </a: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Воздух наполнился</a:t>
            </a: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Благоуханием.</a:t>
            </a: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getImage (48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24155" y="928670"/>
            <a:ext cx="5532265" cy="4786346"/>
          </a:xfrm>
          <a:prstGeom prst="rect">
            <a:avLst/>
          </a:prstGeom>
        </p:spPr>
      </p:pic>
    </p:spTree>
  </p:cSld>
  <p:clrMapOvr>
    <a:masterClrMapping/>
  </p:clrMapOvr>
  <p:transition>
    <p:wipe dir="u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Содержимое 5" descr="DSC0184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2"/>
          </a:xfrm>
          <a:prstGeom prst="rect">
            <a:avLst/>
          </a:prstGeom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H="1">
            <a:off x="357158" y="785794"/>
            <a:ext cx="7358114" cy="5500726"/>
          </a:xfrm>
        </p:spPr>
        <p:txBody>
          <a:bodyPr>
            <a:noAutofit/>
          </a:bodyPr>
          <a:lstStyle/>
          <a:p>
            <a:pPr algn="l"/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Край ты мой заброшенный,</a:t>
            </a:r>
            <a:br>
              <a:rPr lang="ru-RU" sz="1800" dirty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Край ты мой, пустырь,</a:t>
            </a:r>
            <a:br>
              <a:rPr lang="ru-RU" sz="1800" dirty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Сенокос некошеный,</a:t>
            </a:r>
            <a:br>
              <a:rPr lang="ru-RU" sz="1800" dirty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Лес да монастырь.</a:t>
            </a:r>
            <a:br>
              <a:rPr lang="ru-RU" sz="1800" dirty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Избы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забоченились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,</a:t>
            </a:r>
            <a:br>
              <a:rPr lang="ru-RU" sz="1800" dirty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А и всех-то пять.</a:t>
            </a:r>
            <a:br>
              <a:rPr lang="ru-RU" sz="1800" dirty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Крыши их запенились</a:t>
            </a:r>
            <a:br>
              <a:rPr lang="ru-RU" sz="1800" dirty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В заревую гать.</a:t>
            </a:r>
            <a:br>
              <a:rPr lang="ru-RU" sz="1800" dirty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Под соломой-ризою</a:t>
            </a:r>
            <a:br>
              <a:rPr lang="ru-RU" sz="1800" dirty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Выструги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стропил,</a:t>
            </a:r>
            <a:br>
              <a:rPr lang="ru-RU" sz="1800" dirty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Ветер плесень сизую</a:t>
            </a:r>
            <a:br>
              <a:rPr lang="ru-RU" sz="1800" dirty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Солнцем окропил.</a:t>
            </a:r>
            <a:br>
              <a:rPr lang="ru-RU" sz="1800" dirty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В окна бьют без промаха</a:t>
            </a:r>
            <a:br>
              <a:rPr lang="ru-RU" sz="1800" dirty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Вороны крылом,</a:t>
            </a:r>
            <a:br>
              <a:rPr lang="ru-RU" sz="1800" dirty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Как метель, черемуха</a:t>
            </a:r>
            <a:br>
              <a:rPr lang="ru-RU" sz="1800" dirty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Машет рукавом.</a:t>
            </a:r>
            <a:br>
              <a:rPr lang="ru-RU" sz="1800" dirty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Уж не сказ ли в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прутнике</a:t>
            </a:r>
            <a:br>
              <a:rPr lang="ru-RU" sz="1800" dirty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Жисть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твоя и быль,</a:t>
            </a:r>
            <a:br>
              <a:rPr lang="ru-RU" sz="1800" dirty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Что под вечер путнику</a:t>
            </a:r>
            <a:br>
              <a:rPr lang="ru-RU" sz="1800" dirty="0">
                <a:latin typeface="Times New Roman" pitchFamily="18" charset="0"/>
                <a:cs typeface="Times New Roman" pitchFamily="18" charset="0"/>
              </a:rPr>
            </a:b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Содержимое 4" descr="getImage (1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16" y="1357298"/>
            <a:ext cx="5643569" cy="4232677"/>
          </a:xfrm>
          <a:prstGeom prst="rect">
            <a:avLst/>
          </a:prstGeom>
        </p:spPr>
      </p:pic>
    </p:spTree>
  </p:cSld>
  <p:clrMapOvr>
    <a:masterClrMapping/>
  </p:clrMapOvr>
  <p:transition>
    <p:wipe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LiYWYDSxS1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807244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429396"/>
            <a:ext cx="8229600" cy="1071570"/>
          </a:xfrm>
        </p:spPr>
        <p:txBody>
          <a:bodyPr>
            <a:normAutofit/>
          </a:bodyPr>
          <a:lstStyle/>
          <a:p>
            <a:r>
              <a:rPr lang="ru-RU" dirty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Лето</a:t>
            </a:r>
          </a:p>
        </p:txBody>
      </p:sp>
    </p:spTree>
  </p:cSld>
  <p:clrMapOvr>
    <a:masterClrMapping/>
  </p:clrMapOvr>
  <p:transition>
    <p:wipe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1071569"/>
          </a:xfrm>
        </p:spPr>
        <p:txBody>
          <a:bodyPr>
            <a:normAutofit/>
          </a:bodyPr>
          <a:lstStyle/>
          <a:p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Лето в пос.Придорожный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14348" y="1643050"/>
            <a:ext cx="7786742" cy="4500594"/>
          </a:xfrm>
        </p:spPr>
        <p:txBody>
          <a:bodyPr>
            <a:normAutofit/>
          </a:bodyPr>
          <a:lstStyle/>
          <a:p>
            <a:pPr algn="l"/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Лето, как и зима, по срокам не совпадает с календарными. Лето умеренно теплое. Самый теплый месяц – июль. Выпадают ливневые дожди, гремят грозы. Абсолютный максимум температур на территории от +37, иногда бывают и похолодания, что связано с вторжением арктического воздуха.</a:t>
            </a:r>
          </a:p>
          <a:p>
            <a:endParaRPr lang="ru-RU" sz="2800" dirty="0"/>
          </a:p>
        </p:txBody>
      </p:sp>
    </p:spTree>
  </p:cSld>
  <p:clrMapOvr>
    <a:masterClrMapping/>
  </p:clrMapOvr>
  <p:transition>
    <p:wipe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 descr="getImage (10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143504" cy="6858005"/>
          </a:xfrm>
          <a:prstGeom prst="rect">
            <a:avLst/>
          </a:prstGeom>
        </p:spPr>
      </p:pic>
      <p:pic>
        <p:nvPicPr>
          <p:cNvPr id="4" name="Рисунок 3" descr="getImage (11)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67251" y="0"/>
            <a:ext cx="4476749" cy="3500438"/>
          </a:xfrm>
          <a:prstGeom prst="rect">
            <a:avLst/>
          </a:prstGeom>
        </p:spPr>
      </p:pic>
      <p:pic>
        <p:nvPicPr>
          <p:cNvPr id="5" name="Рисунок 4" descr="getImage (12)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35526" y="3476644"/>
            <a:ext cx="4508474" cy="3381356"/>
          </a:xfrm>
          <a:prstGeom prst="rect">
            <a:avLst/>
          </a:prstGeom>
        </p:spPr>
      </p:pic>
    </p:spTree>
  </p:cSld>
  <p:clrMapOvr>
    <a:masterClrMapping/>
  </p:clrMapOvr>
  <p:transition>
    <p:wipe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154758"/>
          </a:xfrm>
        </p:spPr>
        <p:txBody>
          <a:bodyPr>
            <a:noAutofit/>
          </a:bodyPr>
          <a:lstStyle/>
          <a:p>
            <a:pPr algn="l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Вот уж вечер. Роса</a:t>
            </a: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Блестит на крапиве.</a:t>
            </a: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Я стою у дороги,</a:t>
            </a: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Прислонившись к иве.</a:t>
            </a: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От луны свет большой</a:t>
            </a: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Прямо на нашу крышу.</a:t>
            </a: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Где-то песнь соловья</a:t>
            </a: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Вдалеке я слышу.</a:t>
            </a: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Хорошо и тепло,</a:t>
            </a: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Как зимой у печки.</a:t>
            </a: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И березы стоят,</a:t>
            </a: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Как большие свечки.</a:t>
            </a: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И вдали за рекой,</a:t>
            </a: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Видно, за опушкой,</a:t>
            </a: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Сонный сторож стучит</a:t>
            </a: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Мертвой колотушкой.</a:t>
            </a: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ry7sJrjuSR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33807" y="1428736"/>
            <a:ext cx="5048286" cy="3786214"/>
          </a:xfrm>
          <a:prstGeom prst="rect">
            <a:avLst/>
          </a:prstGeom>
        </p:spPr>
      </p:pic>
    </p:spTree>
  </p:cSld>
  <p:clrMapOvr>
    <a:masterClrMapping/>
  </p:clrMapOvr>
  <p:transition>
    <p:wipe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getImage (28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>
    <p:wipe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getImage (42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>
    <p:wipe dir="u"/>
  </p:transition>
</p:sld>
</file>

<file path=ppt/theme/theme1.xml><?xml version="1.0" encoding="utf-8"?>
<a:theme xmlns:a="http://schemas.openxmlformats.org/drawingml/2006/main" name="Тема Office">
  <a:themeElements>
    <a:clrScheme name="Начальная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816</TotalTime>
  <Words>256</Words>
  <Application>Microsoft Office PowerPoint</Application>
  <PresentationFormat>Экран (4:3)</PresentationFormat>
  <Paragraphs>26</Paragraphs>
  <Slides>26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30" baseType="lpstr">
      <vt:lpstr>Arial</vt:lpstr>
      <vt:lpstr>Calibri</vt:lpstr>
      <vt:lpstr>Times New Roman</vt:lpstr>
      <vt:lpstr>Тема Office</vt:lpstr>
      <vt:lpstr>Презентация PowerPoint</vt:lpstr>
      <vt:lpstr>          Цель: Познакомить детей с природой родного края, с разнообразием флоры и фауны. Сформировать у детей осознанно-правильное отношение к представителям живой природы; убеждение, что красота природы бесценна, поэтому её надо охранять. Задачи: • Систематизировать знания об окружающем мире. • Формировать элементарные представления о взаимосвязях в природе. • Развивать поисково-исследовательскую деятельность детей. • Расширять и систематизировать знания о растительном и животном мире родного края. • Развивать познавательный интерес к объектам окружающего нас мира через чтение стихов о природе, через практическую деятельность.   Актуальность проекта: Тема проекта «Природа родного края в воспитании экологической культуры детей» выбрана нами не случайно. В современных условиях проблема экологического воспитания приобретает особую остроту и актуальность. Именно в период детства происходит становление человеческой личности, формирование начал экологической культуры. Поэтому очень важно разбудить в детях интерес к живой природе, воспитывать любовь к ней, научить беречь окружающий мир.          </vt:lpstr>
      <vt:lpstr>Край ты мой заброшенный, Край ты мой, пустырь, Сенокос некошеный, Лес да монастырь. Избы забоченились, А и всех-то пять. Крыши их запенились В заревую гать. Под соломой-ризою Выструги стропил, Ветер плесень сизую Солнцем окропил. В окна бьют без промаха Вороны крылом, Как метель, черемуха Машет рукавом. Уж не сказ ли в прутнике Жисть твоя и быль, Что под вечер путнику </vt:lpstr>
      <vt:lpstr>Лето</vt:lpstr>
      <vt:lpstr>Лето в пос.Придорожный</vt:lpstr>
      <vt:lpstr>Презентация PowerPoint</vt:lpstr>
      <vt:lpstr>Вот уж вечер. Роса Блестит на крапиве. Я стою у дороги, Прислонившись к иве. От луны свет большой Прямо на нашу крышу. Где-то песнь соловья Вдалеке я слышу. Хорошо и тепло, Как зимой у печки. И березы стоят, Как большие свечки. И вдали за рекой, Видно, за опушкой, Сонный сторож стучит Мертвой колотушкой. </vt:lpstr>
      <vt:lpstr>Презентация PowerPoint</vt:lpstr>
      <vt:lpstr>Презентация PowerPoint</vt:lpstr>
      <vt:lpstr>Осень</vt:lpstr>
      <vt:lpstr>Осень в пос.Придорожный</vt:lpstr>
      <vt:lpstr>По-осеннему кычет сова Над раздольем дорожной рани. Облетает моя голова, Куст волос золотистый вянет. Полевое, степное «ку-гу», Здравствуй, мать голубая осина! Скоро месяц, купаясь в снегу, Сядет в редкие кудри сына. Скоро мне без листвы холодеть, Звоном звезд насыпая уши. Без меня будут юноши петь, Не меня будут старцы слушать. Новый с поля придет поэт, В новом лес огласится свисте. По-осеннему сыплет ветр, По-осеннему шепчут листья.  </vt:lpstr>
      <vt:lpstr>Презентация PowerPoint</vt:lpstr>
      <vt:lpstr>Презентация PowerPoint</vt:lpstr>
      <vt:lpstr>Зима</vt:lpstr>
      <vt:lpstr>Презентация PowerPoint</vt:lpstr>
      <vt:lpstr>Зима в пос. Придорожный</vt:lpstr>
      <vt:lpstr>Презентация PowerPoint</vt:lpstr>
      <vt:lpstr>Белая берёза Под моим окном Принакрылась снегом, Точно серебром. На пушистых ветках Снежною каймой Распустились кисти Белой бахромой. И стоит береза В сонной тишине, И горят снежинки В золотом огне. А заря, лениво Обходя кругом, обсыпает ветки Новым серебром.  </vt:lpstr>
      <vt:lpstr>Презентация PowerPoint</vt:lpstr>
      <vt:lpstr>Презентация PowerPoint</vt:lpstr>
      <vt:lpstr>Весна</vt:lpstr>
      <vt:lpstr>Весна в пос.Придорожный</vt:lpstr>
      <vt:lpstr>.</vt:lpstr>
      <vt:lpstr>Весна наступает, Снег быстро тает, И все оживает С приходом ея! Деревья оделись Зеленой листвою, Луг зеленеет, Покрытый травою. Поля зазеленели, Ароматом дыша. Цветы запестрели, Птицы прилетели. Лес оживился Щебетанием, Воздух наполнился Благоуханием. 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Поселок  Придорожный Рязанской  области!</dc:title>
  <dc:creator>5</dc:creator>
  <cp:lastModifiedBy>User</cp:lastModifiedBy>
  <cp:revision>47</cp:revision>
  <dcterms:created xsi:type="dcterms:W3CDTF">2014-01-01T07:10:53Z</dcterms:created>
  <dcterms:modified xsi:type="dcterms:W3CDTF">2022-02-14T14:20:37Z</dcterms:modified>
</cp:coreProperties>
</file>